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64"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292" r:id="rId42"/>
    <p:sldId id="267" r:id="rId4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6446"/>
    <a:srgbClr val="7E96A0"/>
    <a:srgbClr val="ECEAD1"/>
    <a:srgbClr val="CFC493"/>
    <a:srgbClr val="006747"/>
    <a:srgbClr val="466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18" autoAdjust="0"/>
  </p:normalViewPr>
  <p:slideViewPr>
    <p:cSldViewPr snapToGrid="0" snapToObjects="1">
      <p:cViewPr varScale="1">
        <p:scale>
          <a:sx n="114" d="100"/>
          <a:sy n="114" d="100"/>
        </p:scale>
        <p:origin x="696" y="82"/>
      </p:cViewPr>
      <p:guideLst>
        <p:guide orient="horz" pos="1620"/>
        <p:guide pos="2880"/>
      </p:guideLst>
    </p:cSldViewPr>
  </p:slideViewPr>
  <p:outlineViewPr>
    <p:cViewPr>
      <p:scale>
        <a:sx n="33" d="100"/>
        <a:sy n="33" d="100"/>
      </p:scale>
      <p:origin x="0" y="-6291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C1622-6805-40E4-820C-55D1F9633C3E}" type="datetimeFigureOut">
              <a:rPr lang="zh-CN" altLang="en-US" smtClean="0"/>
              <a:t>2023/8/12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BD5A7-50A1-4BA5-8592-6F8E7CF83DD6}" type="slidenum">
              <a:rPr lang="zh-CN" altLang="en-US" smtClean="0"/>
              <a:t>‹#›</a:t>
            </a:fld>
            <a:endParaRPr lang="zh-CN" altLang="en-US"/>
          </a:p>
        </p:txBody>
      </p:sp>
    </p:spTree>
    <p:extLst>
      <p:ext uri="{BB962C8B-B14F-4D97-AF65-F5344CB8AC3E}">
        <p14:creationId xmlns:p14="http://schemas.microsoft.com/office/powerpoint/2010/main" val="3460257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0BD5A7-50A1-4BA5-8592-6F8E7CF83DD6}" type="slidenum">
              <a:rPr lang="zh-CN" altLang="en-US" smtClean="0"/>
              <a:t>37</a:t>
            </a:fld>
            <a:endParaRPr lang="zh-CN" altLang="en-US"/>
          </a:p>
        </p:txBody>
      </p:sp>
    </p:spTree>
    <p:extLst>
      <p:ext uri="{BB962C8B-B14F-4D97-AF65-F5344CB8AC3E}">
        <p14:creationId xmlns:p14="http://schemas.microsoft.com/office/powerpoint/2010/main" val="789993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7E96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dirty="0"/>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8/12/2023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emf"/><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D8BF3-04A4-1A46-A68C-BD2437928091}"/>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p:txBody>
          <a:bodyPr/>
          <a:lstStyle/>
          <a:p>
            <a:r>
              <a:rPr lang="en-US" dirty="0"/>
              <a:t>16 Visualizing uncertainty</a:t>
            </a:r>
          </a:p>
        </p:txBody>
      </p:sp>
      <p:sp>
        <p:nvSpPr>
          <p:cNvPr id="3" name="Text Placeholder 2">
            <a:extLst>
              <a:ext uri="{FF2B5EF4-FFF2-40B4-BE49-F238E27FC236}">
                <a16:creationId xmlns:a16="http://schemas.microsoft.com/office/drawing/2014/main" id="{E56915A3-AD07-F048-8B5A-7D44B354DF7A}"/>
              </a:ext>
            </a:extLst>
          </p:cNvPr>
          <p:cNvSpPr>
            <a:spLocks noGrp="1"/>
          </p:cNvSpPr>
          <p:nvPr>
            <p:ph type="body" idx="1"/>
          </p:nvPr>
        </p:nvSpPr>
        <p:spPr>
          <a:xfrm>
            <a:off x="623888" y="2002284"/>
            <a:ext cx="7886700" cy="1612786"/>
          </a:xfrm>
        </p:spPr>
        <p:txBody>
          <a:bodyPr>
            <a:normAutofit lnSpcReduction="10000"/>
          </a:bodyPr>
          <a:lstStyle/>
          <a:p>
            <a:pPr marL="285750" indent="-285750">
              <a:lnSpc>
                <a:spcPct val="100000"/>
              </a:lnSpc>
              <a:buFont typeface="Wingdings" panose="05000000000000000000" pitchFamily="2" charset="2"/>
              <a:buChar char="u"/>
            </a:pPr>
            <a:r>
              <a:rPr lang="en-US" dirty="0"/>
              <a:t>Framing probabilities as frequencies </a:t>
            </a:r>
            <a:r>
              <a:rPr lang="en-US" altLang="zh-CN" dirty="0"/>
              <a:t>—— discrete outcome visualization</a:t>
            </a:r>
            <a:r>
              <a:rPr lang="zh-CN" altLang="en-US" dirty="0"/>
              <a:t> </a:t>
            </a:r>
            <a:r>
              <a:rPr lang="en-US" altLang="zh-CN" dirty="0"/>
              <a:t>and probability distribution</a:t>
            </a:r>
            <a:endParaRPr lang="en-US" dirty="0"/>
          </a:p>
          <a:p>
            <a:pPr marL="285750" indent="-285750">
              <a:lnSpc>
                <a:spcPct val="100000"/>
              </a:lnSpc>
              <a:buFont typeface="Wingdings" panose="05000000000000000000" pitchFamily="2" charset="2"/>
              <a:buChar char="u"/>
            </a:pPr>
            <a:r>
              <a:rPr lang="en-US" dirty="0"/>
              <a:t>Visualizing the uncertainty of point estimates </a:t>
            </a:r>
            <a:r>
              <a:rPr lang="en-US" altLang="zh-CN" dirty="0"/>
              <a:t>——error bars</a:t>
            </a:r>
            <a:endParaRPr lang="en-US" dirty="0"/>
          </a:p>
          <a:p>
            <a:pPr marL="285750" indent="-285750">
              <a:lnSpc>
                <a:spcPct val="100000"/>
              </a:lnSpc>
              <a:buFont typeface="Wingdings" panose="05000000000000000000" pitchFamily="2" charset="2"/>
              <a:buChar char="u"/>
            </a:pPr>
            <a:r>
              <a:rPr lang="en-US" dirty="0"/>
              <a:t>Visualizing the uncertainty of curve fits </a:t>
            </a:r>
            <a:r>
              <a:rPr lang="en-US" altLang="zh-CN" dirty="0"/>
              <a:t>—— confidence bands</a:t>
            </a:r>
            <a:endParaRPr lang="en-US" dirty="0"/>
          </a:p>
          <a:p>
            <a:pPr marL="285750" indent="-285750">
              <a:lnSpc>
                <a:spcPct val="100000"/>
              </a:lnSpc>
              <a:buFont typeface="Wingdings" panose="05000000000000000000" pitchFamily="2" charset="2"/>
              <a:buChar char="u"/>
            </a:pPr>
            <a:r>
              <a:rPr lang="en-US" dirty="0"/>
              <a:t>Hypothetical outcome plots</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107824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Quantile </a:t>
            </a:r>
            <a:r>
              <a:rPr lang="en-US" altLang="zh-CN" dirty="0" err="1"/>
              <a:t>dotplot</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3560578" cy="3543023"/>
          </a:xfrm>
        </p:spPr>
        <p:txBody>
          <a:bodyPr>
            <a:normAutofit fontScale="92500" lnSpcReduction="20000"/>
          </a:bodyPr>
          <a:lstStyle/>
          <a:p>
            <a:pPr marL="0" indent="0">
              <a:buNone/>
            </a:pPr>
            <a:r>
              <a:rPr lang="en-US" dirty="0"/>
              <a:t>We can combine the discrete outcome nature of Figure 16.1 with a continuous distribution as in Figure 16.2 by drawing a quantile </a:t>
            </a:r>
            <a:r>
              <a:rPr lang="en-US" dirty="0" err="1"/>
              <a:t>dotplot</a:t>
            </a:r>
            <a:r>
              <a:rPr lang="en-US" dirty="0"/>
              <a:t> (Kay et al. 2016). </a:t>
            </a:r>
          </a:p>
          <a:p>
            <a:pPr marL="0" indent="0">
              <a:buNone/>
            </a:pPr>
            <a:r>
              <a:rPr lang="en-US" dirty="0"/>
              <a:t>In the quantile </a:t>
            </a:r>
            <a:r>
              <a:rPr lang="en-US" dirty="0" err="1"/>
              <a:t>dotplot</a:t>
            </a:r>
            <a:r>
              <a:rPr lang="en-US" dirty="0"/>
              <a:t>, we </a:t>
            </a:r>
            <a:r>
              <a:rPr lang="en-US" b="1" dirty="0"/>
              <a:t>subdivide the total area </a:t>
            </a:r>
            <a:r>
              <a:rPr lang="en-US" dirty="0"/>
              <a:t>under the curve into evenly sized units and draw each unit as a circle. We then </a:t>
            </a:r>
            <a:r>
              <a:rPr lang="en-US" b="1" dirty="0"/>
              <a:t>stack the circles </a:t>
            </a:r>
            <a:r>
              <a:rPr lang="en-US" dirty="0"/>
              <a:t>such that their arrangement approximately represents the original distribution curve (Figure 16.3).</a:t>
            </a:r>
          </a:p>
        </p:txBody>
      </p:sp>
      <p:grpSp>
        <p:nvGrpSpPr>
          <p:cNvPr id="11" name="组合 10">
            <a:extLst>
              <a:ext uri="{FF2B5EF4-FFF2-40B4-BE49-F238E27FC236}">
                <a16:creationId xmlns:a16="http://schemas.microsoft.com/office/drawing/2014/main" id="{631103F2-4D89-6376-91CF-F0ACB1F8A4D9}"/>
              </a:ext>
            </a:extLst>
          </p:cNvPr>
          <p:cNvGrpSpPr/>
          <p:nvPr/>
        </p:nvGrpSpPr>
        <p:grpSpPr>
          <a:xfrm>
            <a:off x="4401904" y="593363"/>
            <a:ext cx="4430843" cy="4336141"/>
            <a:chOff x="4401904" y="593363"/>
            <a:chExt cx="4430843" cy="4336141"/>
          </a:xfrm>
        </p:grpSpPr>
        <p:pic>
          <p:nvPicPr>
            <p:cNvPr id="6" name="图片 5">
              <a:extLst>
                <a:ext uri="{FF2B5EF4-FFF2-40B4-BE49-F238E27FC236}">
                  <a16:creationId xmlns:a16="http://schemas.microsoft.com/office/drawing/2014/main" id="{D719DDAA-6669-77C9-7F88-314A95323BDF}"/>
                </a:ext>
              </a:extLst>
            </p:cNvPr>
            <p:cNvPicPr>
              <a:picLocks noChangeAspect="1"/>
            </p:cNvPicPr>
            <p:nvPr/>
          </p:nvPicPr>
          <p:blipFill>
            <a:blip r:embed="rId3"/>
            <a:stretch>
              <a:fillRect/>
            </a:stretch>
          </p:blipFill>
          <p:spPr>
            <a:xfrm>
              <a:off x="4429622" y="593363"/>
              <a:ext cx="4375409" cy="3135812"/>
            </a:xfrm>
            <a:prstGeom prst="rect">
              <a:avLst/>
            </a:prstGeom>
          </p:spPr>
        </p:pic>
        <p:sp>
          <p:nvSpPr>
            <p:cNvPr id="10" name="文本框 9">
              <a:extLst>
                <a:ext uri="{FF2B5EF4-FFF2-40B4-BE49-F238E27FC236}">
                  <a16:creationId xmlns:a16="http://schemas.microsoft.com/office/drawing/2014/main" id="{E4617EAB-379C-0F3F-28EC-FDA8D1CF421F}"/>
                </a:ext>
              </a:extLst>
            </p:cNvPr>
            <p:cNvSpPr txBox="1"/>
            <p:nvPr/>
          </p:nvSpPr>
          <p:spPr>
            <a:xfrm>
              <a:off x="4401904" y="3729175"/>
              <a:ext cx="4430843" cy="1200329"/>
            </a:xfrm>
            <a:prstGeom prst="rect">
              <a:avLst/>
            </a:prstGeom>
            <a:noFill/>
          </p:spPr>
          <p:txBody>
            <a:bodyPr wrap="square">
              <a:spAutoFit/>
            </a:bodyPr>
            <a:lstStyle/>
            <a:p>
              <a:r>
                <a:rPr lang="en-US" altLang="zh-CN" sz="900" dirty="0"/>
                <a:t>Figure 16.3: Quantile </a:t>
              </a:r>
              <a:r>
                <a:rPr lang="en-US" altLang="zh-CN" sz="900" dirty="0" err="1"/>
                <a:t>dotplot</a:t>
              </a:r>
              <a:r>
                <a:rPr lang="en-US" altLang="zh-CN" sz="900" dirty="0"/>
                <a:t> representations of the election outcome distribution of Figure 16.2. (a) The smooth distribution is approximated with 50 dots representing a 2% chance each. The six yellow dots thus correspond to a 12% chance, reasonably close to the true value of 12.9%. (b) The smooth distribution is approximated with 10 dots representing a 10% chance each. The one yellow dot thus corresponds to a 10% chance, still close to the true value. Quantile dot plots with a smaller number of dots tend to be easier to read, so in this example, the 10-dot version might be preferable to the 50-dot version.</a:t>
              </a:r>
              <a:endParaRPr lang="zh-CN" altLang="en-US" sz="900" dirty="0"/>
            </a:p>
          </p:txBody>
        </p:sp>
      </p:grpSp>
    </p:spTree>
    <p:extLst>
      <p:ext uri="{BB962C8B-B14F-4D97-AF65-F5344CB8AC3E}">
        <p14:creationId xmlns:p14="http://schemas.microsoft.com/office/powerpoint/2010/main" val="104676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fontScale="90000"/>
          </a:bodyPr>
          <a:lstStyle/>
          <a:p>
            <a:r>
              <a:rPr lang="en-US" dirty="0"/>
              <a:t>The trade-off between accuracy and perception</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7886700" cy="3493404"/>
          </a:xfrm>
        </p:spPr>
        <p:txBody>
          <a:bodyPr>
            <a:normAutofit fontScale="77500" lnSpcReduction="20000"/>
          </a:bodyPr>
          <a:lstStyle/>
          <a:p>
            <a:pPr marL="0" indent="0">
              <a:lnSpc>
                <a:spcPct val="110000"/>
              </a:lnSpc>
              <a:spcBef>
                <a:spcPts val="500"/>
              </a:spcBef>
              <a:buNone/>
            </a:pPr>
            <a:r>
              <a:rPr lang="en-US" dirty="0"/>
              <a:t>As a general principle, quantile </a:t>
            </a:r>
            <a:r>
              <a:rPr lang="en-US" dirty="0" err="1"/>
              <a:t>dotplots</a:t>
            </a:r>
            <a:r>
              <a:rPr lang="en-US" dirty="0"/>
              <a:t> should use a small to moderate number of dots. If there are too many dots, then we tend to perceive them as a continuum rather than as individual, discrete units. This negates the advantages of the discrete plots. </a:t>
            </a:r>
          </a:p>
          <a:p>
            <a:pPr marL="0" indent="0">
              <a:lnSpc>
                <a:spcPct val="110000"/>
              </a:lnSpc>
              <a:spcBef>
                <a:spcPts val="500"/>
              </a:spcBef>
              <a:buNone/>
            </a:pPr>
            <a:r>
              <a:rPr lang="en-US" dirty="0"/>
              <a:t>Figure 16.3 shows variants with 50 dots (Figure 16.3a) and with ten dots (Figure 16.3b). While the </a:t>
            </a:r>
            <a:r>
              <a:rPr lang="en-US" b="1" dirty="0"/>
              <a:t>version with 50 dots</a:t>
            </a:r>
            <a:r>
              <a:rPr lang="en-US" dirty="0"/>
              <a:t> more accurately captures the true probability distribution, the number of dots is too large to easily discriminate individual ones. The </a:t>
            </a:r>
            <a:r>
              <a:rPr lang="en-US" b="1" dirty="0"/>
              <a:t>version with ten dots </a:t>
            </a:r>
            <a:r>
              <a:rPr lang="en-US" dirty="0"/>
              <a:t>more immediately conveys the relative chances of blue or yellow winning. </a:t>
            </a:r>
          </a:p>
          <a:p>
            <a:pPr marL="0" indent="0">
              <a:lnSpc>
                <a:spcPct val="110000"/>
              </a:lnSpc>
              <a:spcBef>
                <a:spcPts val="500"/>
              </a:spcBef>
              <a:buNone/>
            </a:pPr>
            <a:r>
              <a:rPr lang="en-US" dirty="0"/>
              <a:t>One objection to the ten-dot version might be that it is not very precise. We are underrepresenting the chance of yellow winning by 2.9 percentage points. However</a:t>
            </a:r>
            <a:r>
              <a:rPr lang="en-US" b="1" dirty="0"/>
              <a:t>, it is often worthwhile to trade some mathematical precision for more accurate human perception of the resulting visualization, </a:t>
            </a:r>
            <a:r>
              <a:rPr lang="en-US" dirty="0"/>
              <a:t>in particular when communicating to a lay audience. A visualization that is mathematically correct but not properly perceived is not that useful in practice.</a:t>
            </a:r>
          </a:p>
        </p:txBody>
      </p:sp>
    </p:spTree>
    <p:extLst>
      <p:ext uri="{BB962C8B-B14F-4D97-AF65-F5344CB8AC3E}">
        <p14:creationId xmlns:p14="http://schemas.microsoft.com/office/powerpoint/2010/main" val="282427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sz="2500" dirty="0"/>
              <a:t>16.2 Visualizing the uncertainty of point estimates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7886700" cy="3372902"/>
          </a:xfrm>
        </p:spPr>
        <p:txBody>
          <a:bodyPr>
            <a:normAutofit fontScale="70000" lnSpcReduction="20000"/>
          </a:bodyPr>
          <a:lstStyle/>
          <a:p>
            <a:pPr marL="0" indent="0">
              <a:lnSpc>
                <a:spcPct val="110000"/>
              </a:lnSpc>
              <a:spcBef>
                <a:spcPts val="400"/>
              </a:spcBef>
              <a:buNone/>
            </a:pPr>
            <a:r>
              <a:rPr lang="en-US" dirty="0"/>
              <a:t>In Figure 16.2, I showed a “</a:t>
            </a:r>
            <a:r>
              <a:rPr lang="en-US" b="1" dirty="0"/>
              <a:t>best estimate</a:t>
            </a:r>
            <a:r>
              <a:rPr lang="en-US" dirty="0"/>
              <a:t>” and a “</a:t>
            </a:r>
            <a:r>
              <a:rPr lang="en-US" b="1" dirty="0"/>
              <a:t>margin of error</a:t>
            </a:r>
            <a:r>
              <a:rPr lang="en-US" dirty="0"/>
              <a:t>,” but I didn’t explain what exactly these quantities are or how they might be obtained. To understand them better, we need to take a quick detour into basic concepts of </a:t>
            </a:r>
            <a:r>
              <a:rPr lang="en-US" b="1" dirty="0"/>
              <a:t>statistical sampling</a:t>
            </a:r>
            <a:r>
              <a:rPr lang="en-US" dirty="0"/>
              <a:t>. </a:t>
            </a:r>
          </a:p>
          <a:p>
            <a:pPr marL="0" indent="0">
              <a:lnSpc>
                <a:spcPct val="110000"/>
              </a:lnSpc>
              <a:spcBef>
                <a:spcPts val="400"/>
              </a:spcBef>
              <a:buNone/>
            </a:pPr>
            <a:r>
              <a:rPr lang="en-US" dirty="0"/>
              <a:t>In statistics, our overarching goal is to learn something about the world by looking at a small portion of it. To continue with the </a:t>
            </a:r>
            <a:r>
              <a:rPr lang="en-US" b="1" dirty="0"/>
              <a:t>election example</a:t>
            </a:r>
            <a:r>
              <a:rPr lang="en-US" dirty="0"/>
              <a:t>, assume there are many different electoral districts and the citizens of each district are going to vote for either the blue or the yellow party. We might want to predict how each district is going to vote, as well as the overall vote average across districts (the </a:t>
            </a:r>
            <a:r>
              <a:rPr lang="en-US" b="1" dirty="0"/>
              <a:t>mean</a:t>
            </a:r>
            <a:r>
              <a:rPr lang="en-US" dirty="0"/>
              <a:t>). To make a prediction before the election, we cannot poll each individual citizen in each district about how they are going to vote. Instead, we have to poll a subset of citizens in a subset of districts and use that data to arrive at a best guess. </a:t>
            </a:r>
          </a:p>
          <a:p>
            <a:pPr marL="0" indent="0">
              <a:lnSpc>
                <a:spcPct val="110000"/>
              </a:lnSpc>
              <a:spcBef>
                <a:spcPts val="400"/>
              </a:spcBef>
              <a:buNone/>
            </a:pPr>
            <a:r>
              <a:rPr lang="en-US" dirty="0"/>
              <a:t>In statistical language, the total set of possible votes of all citizens in all districts is called the </a:t>
            </a:r>
            <a:r>
              <a:rPr lang="en-US" b="1" dirty="0"/>
              <a:t>population</a:t>
            </a:r>
            <a:r>
              <a:rPr lang="en-US" dirty="0"/>
              <a:t>, and the subset of citizens and/or districts we poll is the </a:t>
            </a:r>
            <a:r>
              <a:rPr lang="en-US" b="1" dirty="0"/>
              <a:t>sample</a:t>
            </a:r>
            <a:r>
              <a:rPr lang="en-US" dirty="0"/>
              <a:t>. The population represents the underlying, true state of the world and the sample is our window into that world.</a:t>
            </a:r>
          </a:p>
        </p:txBody>
      </p:sp>
    </p:spTree>
    <p:extLst>
      <p:ext uri="{BB962C8B-B14F-4D97-AF65-F5344CB8AC3E}">
        <p14:creationId xmlns:p14="http://schemas.microsoft.com/office/powerpoint/2010/main" val="67593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Point estimates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We are normally interested in specific quantities that summarize important properties of the population. In the election example, these could be the mean vote outcome across districts or the standard deviation among district outcomes. Quantities that describe the population are called </a:t>
            </a:r>
            <a:r>
              <a:rPr lang="en-US" b="1" dirty="0"/>
              <a:t>parameters</a:t>
            </a:r>
            <a:r>
              <a:rPr lang="en-US" dirty="0"/>
              <a:t>, and they are generally not knowable. </a:t>
            </a:r>
          </a:p>
          <a:p>
            <a:pPr marL="0" indent="0">
              <a:buNone/>
            </a:pPr>
            <a:r>
              <a:rPr lang="en-US" dirty="0"/>
              <a:t>However, we can use a sample to make a guess about the true parameter values, and statisticians refer to such guesses as </a:t>
            </a:r>
            <a:r>
              <a:rPr lang="en-US" b="1" dirty="0"/>
              <a:t>estimates</a:t>
            </a:r>
            <a:r>
              <a:rPr lang="en-US" dirty="0"/>
              <a:t>.</a:t>
            </a:r>
          </a:p>
          <a:p>
            <a:pPr marL="0" indent="0">
              <a:buNone/>
            </a:pPr>
            <a:r>
              <a:rPr lang="en-US" dirty="0"/>
              <a:t>The sample mean (or average) is an estimate for the population mean, which is a parameter. The estimates of individual parameter values are also called </a:t>
            </a:r>
            <a:r>
              <a:rPr lang="en-US" b="1" dirty="0"/>
              <a:t>point estimates</a:t>
            </a:r>
            <a:r>
              <a:rPr lang="en-US" dirty="0"/>
              <a:t>, since each can be represented by a point on a line.</a:t>
            </a:r>
          </a:p>
        </p:txBody>
      </p:sp>
    </p:spTree>
    <p:extLst>
      <p:ext uri="{BB962C8B-B14F-4D97-AF65-F5344CB8AC3E}">
        <p14:creationId xmlns:p14="http://schemas.microsoft.com/office/powerpoint/2010/main" val="165600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Associate key concepts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356912" cy="3651314"/>
          </a:xfrm>
        </p:spPr>
        <p:txBody>
          <a:bodyPr>
            <a:normAutofit fontScale="62500" lnSpcReduction="20000"/>
          </a:bodyPr>
          <a:lstStyle/>
          <a:p>
            <a:pPr marL="0" indent="0">
              <a:lnSpc>
                <a:spcPct val="100000"/>
              </a:lnSpc>
              <a:spcBef>
                <a:spcPts val="400"/>
              </a:spcBef>
              <a:buNone/>
            </a:pPr>
            <a:r>
              <a:rPr lang="en-US" dirty="0"/>
              <a:t>Figure 16.4 shows how these key concepts are related to each other. The variable of interest (e.g., vote outcome in each district) has some distribution in the population, with a population mean and a population standard deviation. </a:t>
            </a:r>
          </a:p>
          <a:p>
            <a:pPr marL="0" indent="0">
              <a:lnSpc>
                <a:spcPct val="100000"/>
              </a:lnSpc>
              <a:spcBef>
                <a:spcPts val="400"/>
              </a:spcBef>
              <a:buNone/>
            </a:pPr>
            <a:r>
              <a:rPr lang="en-US" dirty="0"/>
              <a:t>A sample will consist of a set of specific observations. The number of the individual observations in the sample is called the </a:t>
            </a:r>
            <a:r>
              <a:rPr lang="en-US" b="1" dirty="0"/>
              <a:t>sample size</a:t>
            </a:r>
            <a:r>
              <a:rPr lang="en-US" dirty="0"/>
              <a:t>. From the sample we can calculate a sample mean and a sample standard deviation, and these will generally differ from the population mean and standard deviation. </a:t>
            </a:r>
          </a:p>
          <a:p>
            <a:pPr marL="0" indent="0">
              <a:lnSpc>
                <a:spcPct val="100000"/>
              </a:lnSpc>
              <a:spcBef>
                <a:spcPts val="400"/>
              </a:spcBef>
              <a:buNone/>
            </a:pPr>
            <a:r>
              <a:rPr lang="en-US" dirty="0"/>
              <a:t>Finally, we can define a </a:t>
            </a:r>
            <a:r>
              <a:rPr lang="en-US" b="1" dirty="0"/>
              <a:t>sampling distribution</a:t>
            </a:r>
            <a:r>
              <a:rPr lang="en-US" dirty="0"/>
              <a:t>, which is the distribution of estimates we would obtain if we repeated the sampling process many times. </a:t>
            </a:r>
          </a:p>
          <a:p>
            <a:pPr marL="0" indent="0">
              <a:lnSpc>
                <a:spcPct val="100000"/>
              </a:lnSpc>
              <a:spcBef>
                <a:spcPts val="400"/>
              </a:spcBef>
              <a:buNone/>
            </a:pPr>
            <a:r>
              <a:rPr lang="en-US" dirty="0"/>
              <a:t>The width of the sampling distribution is called the </a:t>
            </a:r>
            <a:r>
              <a:rPr lang="en-US" b="1" dirty="0"/>
              <a:t>standard error</a:t>
            </a:r>
            <a:r>
              <a:rPr lang="en-US" dirty="0"/>
              <a:t>, and it tells us how precise our estimates are. In other words, the standard error provides a measure of the uncertainty associated with our parameter estimate. As a </a:t>
            </a:r>
            <a:r>
              <a:rPr lang="en-US" dirty="0" err="1"/>
              <a:t>generaly</a:t>
            </a:r>
            <a:r>
              <a:rPr lang="en-US" dirty="0"/>
              <a:t> rule, the larger the sample size, the smaller the standard error and thus the less uncertain the estimate.</a:t>
            </a:r>
          </a:p>
        </p:txBody>
      </p:sp>
      <p:grpSp>
        <p:nvGrpSpPr>
          <p:cNvPr id="11" name="组合 10">
            <a:extLst>
              <a:ext uri="{FF2B5EF4-FFF2-40B4-BE49-F238E27FC236}">
                <a16:creationId xmlns:a16="http://schemas.microsoft.com/office/drawing/2014/main" id="{57E407C5-5F02-AA68-1B20-DA5FBEC381D4}"/>
              </a:ext>
            </a:extLst>
          </p:cNvPr>
          <p:cNvGrpSpPr/>
          <p:nvPr/>
        </p:nvGrpSpPr>
        <p:grpSpPr>
          <a:xfrm>
            <a:off x="5062064" y="1003747"/>
            <a:ext cx="4158438" cy="4016786"/>
            <a:chOff x="5062064" y="1003747"/>
            <a:chExt cx="4158438" cy="4016786"/>
          </a:xfrm>
        </p:grpSpPr>
        <p:pic>
          <p:nvPicPr>
            <p:cNvPr id="6" name="图片 5">
              <a:extLst>
                <a:ext uri="{FF2B5EF4-FFF2-40B4-BE49-F238E27FC236}">
                  <a16:creationId xmlns:a16="http://schemas.microsoft.com/office/drawing/2014/main" id="{26DAFE29-D1D6-1171-301C-953EDB412549}"/>
                </a:ext>
              </a:extLst>
            </p:cNvPr>
            <p:cNvPicPr>
              <a:picLocks noChangeAspect="1"/>
            </p:cNvPicPr>
            <p:nvPr/>
          </p:nvPicPr>
          <p:blipFill>
            <a:blip r:embed="rId3"/>
            <a:stretch>
              <a:fillRect/>
            </a:stretch>
          </p:blipFill>
          <p:spPr>
            <a:xfrm>
              <a:off x="5062064" y="1003747"/>
              <a:ext cx="3913406" cy="2888204"/>
            </a:xfrm>
            <a:prstGeom prst="rect">
              <a:avLst/>
            </a:prstGeom>
          </p:spPr>
        </p:pic>
        <p:sp>
          <p:nvSpPr>
            <p:cNvPr id="10" name="文本框 9">
              <a:extLst>
                <a:ext uri="{FF2B5EF4-FFF2-40B4-BE49-F238E27FC236}">
                  <a16:creationId xmlns:a16="http://schemas.microsoft.com/office/drawing/2014/main" id="{7454BE46-A29E-E5E7-0789-A2B7712ABD51}"/>
                </a:ext>
              </a:extLst>
            </p:cNvPr>
            <p:cNvSpPr txBox="1"/>
            <p:nvPr/>
          </p:nvSpPr>
          <p:spPr>
            <a:xfrm>
              <a:off x="5062064" y="3943315"/>
              <a:ext cx="4158438" cy="1077218"/>
            </a:xfrm>
            <a:prstGeom prst="rect">
              <a:avLst/>
            </a:prstGeom>
            <a:noFill/>
          </p:spPr>
          <p:txBody>
            <a:bodyPr wrap="square">
              <a:spAutoFit/>
            </a:bodyPr>
            <a:lstStyle/>
            <a:p>
              <a:r>
                <a:rPr lang="en-US" altLang="zh-CN" sz="800" dirty="0"/>
                <a:t>Figure 16.4: Key concepts of statistical sampling. The variable of interest that we are studying has some true distribution in the population, with a true population mean and standard deviation. Any finite sample of that variable will have a sample mean and standard deviation that differ from the population parameters. If we sampled repeatedly and calculated a mean each time, then the resulting means would be distributed according to the sampling distribution of the mean. The standard error provides information about the width of the sampling distribution, which informs us about how precisely we are estimating the parameter of interest (here, the population mean).</a:t>
              </a:r>
              <a:endParaRPr lang="zh-CN" altLang="en-US" sz="800" dirty="0"/>
            </a:p>
          </p:txBody>
        </p:sp>
      </p:grpSp>
    </p:spTree>
    <p:extLst>
      <p:ext uri="{BB962C8B-B14F-4D97-AF65-F5344CB8AC3E}">
        <p14:creationId xmlns:p14="http://schemas.microsoft.com/office/powerpoint/2010/main" val="110404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S</a:t>
            </a:r>
            <a:r>
              <a:rPr lang="en-US" altLang="zh-CN" b="1" dirty="0"/>
              <a:t>tandard deviation vs. standard error</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lnSpcReduction="10000"/>
          </a:bodyPr>
          <a:lstStyle/>
          <a:p>
            <a:pPr marL="0" indent="0">
              <a:buNone/>
            </a:pPr>
            <a:r>
              <a:rPr lang="en-US" dirty="0"/>
              <a:t>It is critical that we don’t confuse the standard deviation and the standard error. </a:t>
            </a:r>
          </a:p>
          <a:p>
            <a:pPr marL="0" indent="0">
              <a:buNone/>
            </a:pPr>
            <a:r>
              <a:rPr lang="en-US" dirty="0"/>
              <a:t>The </a:t>
            </a:r>
            <a:r>
              <a:rPr lang="en-US" b="1" dirty="0"/>
              <a:t>standard deviation </a:t>
            </a:r>
            <a:r>
              <a:rPr lang="en-US" dirty="0"/>
              <a:t>is a property of the population. It tells us </a:t>
            </a:r>
            <a:r>
              <a:rPr lang="en-US" b="1" dirty="0"/>
              <a:t>how much spread there is among individual observations we could make</a:t>
            </a:r>
            <a:r>
              <a:rPr lang="en-US" dirty="0"/>
              <a:t>. For example, if we consider the population of voting districts, the standard deviation tells us how different </a:t>
            </a:r>
            <a:r>
              <a:rPr lang="en-US" dirty="0" err="1"/>
              <a:t>different</a:t>
            </a:r>
            <a:r>
              <a:rPr lang="en-US" dirty="0"/>
              <a:t> districts are from one another. </a:t>
            </a:r>
          </a:p>
          <a:p>
            <a:pPr marL="0" indent="0">
              <a:buNone/>
            </a:pPr>
            <a:r>
              <a:rPr lang="en-US" dirty="0"/>
              <a:t>By contrast, the </a:t>
            </a:r>
            <a:r>
              <a:rPr lang="en-US" b="1" dirty="0"/>
              <a:t>standard error </a:t>
            </a:r>
            <a:r>
              <a:rPr lang="en-US" dirty="0"/>
              <a:t>tells us </a:t>
            </a:r>
            <a:r>
              <a:rPr lang="en-US" b="1" dirty="0"/>
              <a:t>how precisely we have determined a parameter estimate</a:t>
            </a:r>
            <a:r>
              <a:rPr lang="en-US" dirty="0"/>
              <a:t>. If we wanted to estimate the mean voting outcome over all districts, the standard error would tells us how accurate our estimate for the mean is.</a:t>
            </a:r>
          </a:p>
        </p:txBody>
      </p:sp>
    </p:spTree>
    <p:extLst>
      <p:ext uri="{BB962C8B-B14F-4D97-AF65-F5344CB8AC3E}">
        <p14:creationId xmlns:p14="http://schemas.microsoft.com/office/powerpoint/2010/main" val="700451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Bayesians and frequentists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All statisticians use samples to calculate parameter estimates and their uncertainties. However, they are divided in how they approach these calculations, into Bayesians and frequentists.</a:t>
            </a:r>
          </a:p>
          <a:p>
            <a:pPr marL="0" indent="0">
              <a:buNone/>
            </a:pPr>
            <a:r>
              <a:rPr lang="en-US" b="1" dirty="0"/>
              <a:t>Bayesians</a:t>
            </a:r>
            <a:r>
              <a:rPr lang="en-US" dirty="0"/>
              <a:t> assume that they have some prior knowledge about the world, and they use the sample to update this knowledge. By contrast, </a:t>
            </a:r>
            <a:r>
              <a:rPr lang="en-US" b="1" dirty="0"/>
              <a:t>frequentists</a:t>
            </a:r>
            <a:r>
              <a:rPr lang="en-US" dirty="0"/>
              <a:t> attempt to make precise statements about the world without having any prior knowledge in hand. </a:t>
            </a:r>
          </a:p>
          <a:p>
            <a:pPr marL="0" indent="0">
              <a:buNone/>
            </a:pPr>
            <a:r>
              <a:rPr lang="en-US" dirty="0"/>
              <a:t>Fortunately, </a:t>
            </a:r>
            <a:r>
              <a:rPr lang="en-US" b="1" dirty="0"/>
              <a:t>when it comes to visualizing uncertainty</a:t>
            </a:r>
            <a:r>
              <a:rPr lang="en-US" dirty="0"/>
              <a:t>, Bayesians and frequentists can generally employ the </a:t>
            </a:r>
            <a:r>
              <a:rPr lang="en-US" b="1" dirty="0"/>
              <a:t>same types of strategies</a:t>
            </a:r>
            <a:r>
              <a:rPr lang="en-US" dirty="0"/>
              <a:t>. Here, I will first discuss the frequentist approach and then describe a few specific issues unique to the Bayesian context.</a:t>
            </a:r>
          </a:p>
        </p:txBody>
      </p:sp>
    </p:spTree>
    <p:extLst>
      <p:ext uri="{BB962C8B-B14F-4D97-AF65-F5344CB8AC3E}">
        <p14:creationId xmlns:p14="http://schemas.microsoft.com/office/powerpoint/2010/main" val="427443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Five error bars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1" y="1369218"/>
            <a:ext cx="4354476" cy="3550111"/>
          </a:xfrm>
        </p:spPr>
        <p:txBody>
          <a:bodyPr>
            <a:normAutofit fontScale="62500" lnSpcReduction="20000"/>
          </a:bodyPr>
          <a:lstStyle/>
          <a:p>
            <a:pPr marL="0" indent="0">
              <a:lnSpc>
                <a:spcPct val="100000"/>
              </a:lnSpc>
              <a:spcBef>
                <a:spcPts val="400"/>
              </a:spcBef>
              <a:buNone/>
            </a:pPr>
            <a:r>
              <a:rPr lang="en-US" dirty="0"/>
              <a:t>Frequentists most commonly visualize uncertainty with </a:t>
            </a:r>
            <a:r>
              <a:rPr lang="en-US" b="1" dirty="0"/>
              <a:t>error bars</a:t>
            </a:r>
            <a:r>
              <a:rPr lang="en-US" dirty="0"/>
              <a:t>. While error bars can be useful as a visualization of uncertainty, they are not without problems, as I already alluded to in Chapter 9 (see Figure 9.1). It is easy for </a:t>
            </a:r>
            <a:r>
              <a:rPr lang="en-US" b="1" dirty="0"/>
              <a:t>readers to be confused about what an error bar represents</a:t>
            </a:r>
            <a:r>
              <a:rPr lang="en-US" dirty="0"/>
              <a:t>. </a:t>
            </a:r>
          </a:p>
          <a:p>
            <a:pPr marL="0" indent="0">
              <a:lnSpc>
                <a:spcPct val="100000"/>
              </a:lnSpc>
              <a:spcBef>
                <a:spcPts val="400"/>
              </a:spcBef>
              <a:buNone/>
            </a:pPr>
            <a:r>
              <a:rPr lang="en-US" dirty="0"/>
              <a:t>To highlight this problem, in Figure 16.5 I show five different uses of error bars for the same dataset. The dataset contains expert ratings of chocolate bars, rated on a scale from 1 to 5, for chocolate bars manufactured in a number of different countries. For Figure 16.5 I have extracted </a:t>
            </a:r>
            <a:r>
              <a:rPr lang="en-US" b="1" dirty="0"/>
              <a:t>all ratings for chocolate bars manufactured in Canada</a:t>
            </a:r>
            <a:r>
              <a:rPr lang="en-US" dirty="0"/>
              <a:t>. </a:t>
            </a:r>
          </a:p>
          <a:p>
            <a:pPr marL="0" indent="0">
              <a:lnSpc>
                <a:spcPct val="100000"/>
              </a:lnSpc>
              <a:spcBef>
                <a:spcPts val="400"/>
              </a:spcBef>
              <a:buNone/>
            </a:pPr>
            <a:r>
              <a:rPr lang="en-US" dirty="0"/>
              <a:t>Underneath the sample, which is shown as a strip chart of jittered dots, we see </a:t>
            </a:r>
            <a:r>
              <a:rPr lang="en-US" b="1" dirty="0"/>
              <a:t>the sample mean plus/minus the standard deviation of the sample, the sample mean plus/minus the standard error, and 80%, 95%, and 99% confidence intervals</a:t>
            </a:r>
            <a:r>
              <a:rPr lang="en-US" dirty="0"/>
              <a:t>. All five error bars are derived from the variation in the sample, and they are all mathematically related, but they have different meanings. And they are also visually quite distinct.</a:t>
            </a:r>
          </a:p>
        </p:txBody>
      </p:sp>
      <p:grpSp>
        <p:nvGrpSpPr>
          <p:cNvPr id="17" name="组合 16">
            <a:extLst>
              <a:ext uri="{FF2B5EF4-FFF2-40B4-BE49-F238E27FC236}">
                <a16:creationId xmlns:a16="http://schemas.microsoft.com/office/drawing/2014/main" id="{8400892A-8723-7CCB-5192-68AA8173FBE1}"/>
              </a:ext>
            </a:extLst>
          </p:cNvPr>
          <p:cNvGrpSpPr/>
          <p:nvPr/>
        </p:nvGrpSpPr>
        <p:grpSpPr>
          <a:xfrm>
            <a:off x="5130154" y="1425002"/>
            <a:ext cx="3931026" cy="3507418"/>
            <a:chOff x="5130154" y="1425002"/>
            <a:chExt cx="3931026" cy="3507418"/>
          </a:xfrm>
        </p:grpSpPr>
        <p:pic>
          <p:nvPicPr>
            <p:cNvPr id="6" name="图片 5">
              <a:extLst>
                <a:ext uri="{FF2B5EF4-FFF2-40B4-BE49-F238E27FC236}">
                  <a16:creationId xmlns:a16="http://schemas.microsoft.com/office/drawing/2014/main" id="{248C45C1-6FAF-11D7-22F4-0C1CD478231A}"/>
                </a:ext>
              </a:extLst>
            </p:cNvPr>
            <p:cNvPicPr>
              <a:picLocks noChangeAspect="1"/>
            </p:cNvPicPr>
            <p:nvPr/>
          </p:nvPicPr>
          <p:blipFill>
            <a:blip r:embed="rId3"/>
            <a:stretch>
              <a:fillRect/>
            </a:stretch>
          </p:blipFill>
          <p:spPr>
            <a:xfrm>
              <a:off x="5130154" y="1425002"/>
              <a:ext cx="3848207" cy="1873103"/>
            </a:xfrm>
            <a:prstGeom prst="rect">
              <a:avLst/>
            </a:prstGeom>
          </p:spPr>
        </p:pic>
        <p:sp>
          <p:nvSpPr>
            <p:cNvPr id="10" name="文本框 9">
              <a:extLst>
                <a:ext uri="{FF2B5EF4-FFF2-40B4-BE49-F238E27FC236}">
                  <a16:creationId xmlns:a16="http://schemas.microsoft.com/office/drawing/2014/main" id="{06ED3EF3-95D5-9DC6-9DD0-A07C42A63CD5}"/>
                </a:ext>
              </a:extLst>
            </p:cNvPr>
            <p:cNvSpPr txBox="1"/>
            <p:nvPr/>
          </p:nvSpPr>
          <p:spPr>
            <a:xfrm>
              <a:off x="5212973" y="3455092"/>
              <a:ext cx="3848207" cy="1477328"/>
            </a:xfrm>
            <a:prstGeom prst="rect">
              <a:avLst/>
            </a:prstGeom>
            <a:noFill/>
          </p:spPr>
          <p:txBody>
            <a:bodyPr wrap="square">
              <a:spAutoFit/>
            </a:bodyPr>
            <a:lstStyle/>
            <a:p>
              <a:r>
                <a:rPr lang="en-US" altLang="zh-CN" sz="900" dirty="0"/>
                <a:t>Figure 16.5: Relationship between sample, sample mean, standard deviation, standard error, and confidence intervals, in an example of chocolate bar ratings. The observations (shown as jittered green dots) that make up the sample represent expert ratings of 125 chocolate bars from manufacturers in Canada, rated on a scale from 1 (unpleasant) to 5 (elite). The large orange dot represents the mean of the ratings. Error bars indicate, from top to bottom, twice the standard deviation, twice the standard error (standard deviation of the mean), and 80%, 95%, and 99% confidence intervals of the mean. Data source: Brady </a:t>
              </a:r>
              <a:r>
                <a:rPr lang="en-US" altLang="zh-CN" sz="900" dirty="0" err="1"/>
                <a:t>Brelinski</a:t>
              </a:r>
              <a:r>
                <a:rPr lang="en-US" altLang="zh-CN" sz="900" dirty="0"/>
                <a:t>, Manhattan Chocolate Society</a:t>
              </a:r>
              <a:endParaRPr lang="zh-CN" altLang="en-US" sz="900" dirty="0"/>
            </a:p>
          </p:txBody>
        </p:sp>
      </p:grpSp>
      <p:grpSp>
        <p:nvGrpSpPr>
          <p:cNvPr id="16" name="组合 15">
            <a:extLst>
              <a:ext uri="{FF2B5EF4-FFF2-40B4-BE49-F238E27FC236}">
                <a16:creationId xmlns:a16="http://schemas.microsoft.com/office/drawing/2014/main" id="{BC15A33F-2896-8BFD-84CB-6D7CBD368433}"/>
              </a:ext>
            </a:extLst>
          </p:cNvPr>
          <p:cNvGrpSpPr/>
          <p:nvPr/>
        </p:nvGrpSpPr>
        <p:grpSpPr>
          <a:xfrm>
            <a:off x="5374324" y="660076"/>
            <a:ext cx="3686856" cy="658541"/>
            <a:chOff x="5374324" y="660076"/>
            <a:chExt cx="3686856" cy="658541"/>
          </a:xfrm>
        </p:grpSpPr>
        <p:sp>
          <p:nvSpPr>
            <p:cNvPr id="14" name="文本框 13">
              <a:extLst>
                <a:ext uri="{FF2B5EF4-FFF2-40B4-BE49-F238E27FC236}">
                  <a16:creationId xmlns:a16="http://schemas.microsoft.com/office/drawing/2014/main" id="{EB8643DA-66DA-23B2-0D39-0E30197F0DE7}"/>
                </a:ext>
              </a:extLst>
            </p:cNvPr>
            <p:cNvSpPr txBox="1"/>
            <p:nvPr/>
          </p:nvSpPr>
          <p:spPr>
            <a:xfrm>
              <a:off x="5736733" y="718453"/>
              <a:ext cx="3324447" cy="600164"/>
            </a:xfrm>
            <a:prstGeom prst="rect">
              <a:avLst/>
            </a:prstGeom>
            <a:noFill/>
          </p:spPr>
          <p:txBody>
            <a:bodyPr wrap="square">
              <a:spAutoFit/>
            </a:bodyPr>
            <a:lstStyle/>
            <a:p>
              <a:r>
                <a:rPr kumimoji="0" lang="en-US" altLang="zh-CN" sz="1100" b="1" i="0" u="none" strike="noStrike" kern="1200" cap="none" spc="0" normalizeH="0" baseline="0" noProof="0" dirty="0">
                  <a:ln>
                    <a:noFill/>
                  </a:ln>
                  <a:solidFill>
                    <a:srgbClr val="466069"/>
                  </a:solidFill>
                  <a:effectLst/>
                  <a:uLnTx/>
                  <a:uFillTx/>
                  <a:latin typeface="Arial" panose="020B0604020202020204" pitchFamily="34" charset="0"/>
                  <a:ea typeface="黑体" panose="02010609060101010101" pitchFamily="49" charset="-122"/>
                  <a:cs typeface="Arial" panose="020B0604020202020204" pitchFamily="34" charset="0"/>
                </a:rPr>
                <a:t>Remember: </a:t>
              </a:r>
              <a:r>
                <a:rPr lang="en-US" altLang="zh-CN" sz="1100" dirty="0">
                  <a:solidFill>
                    <a:srgbClr val="466069"/>
                  </a:solidFill>
                  <a:latin typeface="Arial" panose="020B0604020202020204" pitchFamily="34" charset="0"/>
                  <a:ea typeface="黑体" panose="02010609060101010101" pitchFamily="49" charset="-122"/>
                  <a:cs typeface="Arial" panose="020B0604020202020204" pitchFamily="34" charset="0"/>
                </a:rPr>
                <a:t>Whenever you visualize uncertainty with error bars, you must specify what quantity and/or confidence level the error bars represent.</a:t>
              </a:r>
              <a:endParaRPr lang="zh-CN" altLang="en-US" sz="1100" dirty="0">
                <a:solidFill>
                  <a:srgbClr val="466069"/>
                </a:solidFill>
                <a:latin typeface="Arial" panose="020B0604020202020204" pitchFamily="34" charset="0"/>
                <a:ea typeface="黑体" panose="02010609060101010101" pitchFamily="49" charset="-122"/>
                <a:cs typeface="Arial" panose="020B0604020202020204" pitchFamily="34" charset="0"/>
              </a:endParaRPr>
            </a:p>
          </p:txBody>
        </p:sp>
        <p:pic>
          <p:nvPicPr>
            <p:cNvPr id="15" name="图片 14">
              <a:extLst>
                <a:ext uri="{FF2B5EF4-FFF2-40B4-BE49-F238E27FC236}">
                  <a16:creationId xmlns:a16="http://schemas.microsoft.com/office/drawing/2014/main" id="{00D643D1-C73F-C669-3A46-799D1C154591}"/>
                </a:ext>
              </a:extLst>
            </p:cNvPr>
            <p:cNvPicPr>
              <a:picLocks noChangeAspect="1"/>
            </p:cNvPicPr>
            <p:nvPr/>
          </p:nvPicPr>
          <p:blipFill>
            <a:blip r:embed="rId4">
              <a:duotone>
                <a:schemeClr val="accent6">
                  <a:shade val="45000"/>
                  <a:satMod val="135000"/>
                </a:schemeClr>
                <a:prstClr val="white"/>
              </a:duotone>
            </a:blip>
            <a:stretch>
              <a:fillRect/>
            </a:stretch>
          </p:blipFill>
          <p:spPr>
            <a:xfrm>
              <a:off x="5374324" y="660076"/>
              <a:ext cx="403769" cy="434242"/>
            </a:xfrm>
            <a:prstGeom prst="ellipse">
              <a:avLst/>
            </a:prstGeom>
          </p:spPr>
        </p:pic>
      </p:grpSp>
    </p:spTree>
    <p:extLst>
      <p:ext uri="{BB962C8B-B14F-4D97-AF65-F5344CB8AC3E}">
        <p14:creationId xmlns:p14="http://schemas.microsoft.com/office/powerpoint/2010/main" val="409854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altLang="zh-CN" b="1" dirty="0"/>
              <a:t>Standard error is related to sample size</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1" y="1369218"/>
            <a:ext cx="4277016" cy="3670615"/>
          </a:xfrm>
        </p:spPr>
        <p:txBody>
          <a:bodyPr>
            <a:normAutofit fontScale="62500" lnSpcReduction="20000"/>
          </a:bodyPr>
          <a:lstStyle/>
          <a:p>
            <a:pPr marL="0" indent="0">
              <a:lnSpc>
                <a:spcPct val="110000"/>
              </a:lnSpc>
              <a:spcBef>
                <a:spcPts val="400"/>
              </a:spcBef>
              <a:buNone/>
            </a:pPr>
            <a:r>
              <a:rPr lang="en-US" dirty="0"/>
              <a:t>The </a:t>
            </a:r>
            <a:r>
              <a:rPr lang="en-US" b="1" dirty="0"/>
              <a:t>standard error</a:t>
            </a:r>
            <a:r>
              <a:rPr lang="en-US" dirty="0"/>
              <a:t> is approximately given by the sample standard deviation divided by the square root of the sample size, and </a:t>
            </a:r>
            <a:r>
              <a:rPr lang="en-US" b="1" dirty="0"/>
              <a:t>confidence intervals</a:t>
            </a:r>
            <a:r>
              <a:rPr lang="en-US" dirty="0"/>
              <a:t> are calculated by multiplying the standard error with small, constant values. </a:t>
            </a:r>
          </a:p>
          <a:p>
            <a:pPr marL="0" indent="0">
              <a:lnSpc>
                <a:spcPct val="110000"/>
              </a:lnSpc>
              <a:spcBef>
                <a:spcPts val="400"/>
              </a:spcBef>
              <a:buNone/>
            </a:pPr>
            <a:r>
              <a:rPr lang="en-US" dirty="0"/>
              <a:t>For example, a 95% confidence interval extends approximately two times the standard error in either direction from the mean. Therefore, </a:t>
            </a:r>
            <a:r>
              <a:rPr lang="en-US" b="1" dirty="0"/>
              <a:t>larger samples tend to have narrower standard errors and confidence intervals, even if their standard deviation is the same.</a:t>
            </a:r>
            <a:r>
              <a:rPr lang="en-US" dirty="0"/>
              <a:t> </a:t>
            </a:r>
          </a:p>
          <a:p>
            <a:pPr marL="0" indent="0">
              <a:lnSpc>
                <a:spcPct val="110000"/>
              </a:lnSpc>
              <a:spcBef>
                <a:spcPts val="400"/>
              </a:spcBef>
              <a:buNone/>
            </a:pPr>
            <a:r>
              <a:rPr lang="en-US" dirty="0"/>
              <a:t>We can see this effect when we compare ratings for chocolate bars from Canada to ones from Switzerland (Figure 16.6). The mean rating and sample standard deviation are comparable between Canadian and Swiss chocolate bars, but we have ratings for 125 Canadian bars and only 38 Swiss bars, and consequently the confidence intervals around the mean are much wider in the case of Swiss bars.</a:t>
            </a:r>
          </a:p>
        </p:txBody>
      </p:sp>
      <p:pic>
        <p:nvPicPr>
          <p:cNvPr id="6" name="图片 5">
            <a:extLst>
              <a:ext uri="{FF2B5EF4-FFF2-40B4-BE49-F238E27FC236}">
                <a16:creationId xmlns:a16="http://schemas.microsoft.com/office/drawing/2014/main" id="{C6D4C463-3AD3-17A3-05E6-E91C8099F026}"/>
              </a:ext>
            </a:extLst>
          </p:cNvPr>
          <p:cNvPicPr>
            <a:picLocks noChangeAspect="1"/>
          </p:cNvPicPr>
          <p:nvPr/>
        </p:nvPicPr>
        <p:blipFill>
          <a:blip r:embed="rId3"/>
          <a:stretch>
            <a:fillRect/>
          </a:stretch>
        </p:blipFill>
        <p:spPr>
          <a:xfrm>
            <a:off x="5034255" y="1559442"/>
            <a:ext cx="3981157" cy="1879304"/>
          </a:xfrm>
          <a:prstGeom prst="rect">
            <a:avLst/>
          </a:prstGeom>
        </p:spPr>
      </p:pic>
      <p:sp>
        <p:nvSpPr>
          <p:cNvPr id="10" name="文本框 9">
            <a:extLst>
              <a:ext uri="{FF2B5EF4-FFF2-40B4-BE49-F238E27FC236}">
                <a16:creationId xmlns:a16="http://schemas.microsoft.com/office/drawing/2014/main" id="{D23DB2F3-385B-6605-0646-3A40AB645BD3}"/>
              </a:ext>
            </a:extLst>
          </p:cNvPr>
          <p:cNvSpPr txBox="1"/>
          <p:nvPr/>
        </p:nvSpPr>
        <p:spPr>
          <a:xfrm>
            <a:off x="5070110" y="3451277"/>
            <a:ext cx="3909446" cy="1338828"/>
          </a:xfrm>
          <a:prstGeom prst="rect">
            <a:avLst/>
          </a:prstGeom>
          <a:noFill/>
        </p:spPr>
        <p:txBody>
          <a:bodyPr wrap="square">
            <a:spAutoFit/>
          </a:bodyPr>
          <a:lstStyle/>
          <a:p>
            <a:r>
              <a:rPr lang="en-US" altLang="zh-CN" sz="900" dirty="0"/>
              <a:t>Figure 16.6: Confidence intervals widen with smaller sample size. Chocolate bars from Canada and Switzerland have comparable mean ratings and comparable standard deviations (indicated with simple black error bars). However, over three times as many Canadian bars were rated as Swiss bars, and therefore the confidence intervals (indicated with error bars of different colors and thickness drawn on top of one another) are substantially wider for the mean of the Swiss ratings than for the mean of the Canadian ratings. Data source: Brady </a:t>
            </a:r>
            <a:r>
              <a:rPr lang="en-US" altLang="zh-CN" sz="900" dirty="0" err="1"/>
              <a:t>Brelinski</a:t>
            </a:r>
            <a:r>
              <a:rPr lang="en-US" altLang="zh-CN" sz="900" dirty="0"/>
              <a:t>, Manhattan Chocolate Society</a:t>
            </a:r>
            <a:endParaRPr lang="zh-CN" altLang="en-US" sz="900" dirty="0"/>
          </a:p>
        </p:txBody>
      </p:sp>
    </p:spTree>
    <p:extLst>
      <p:ext uri="{BB962C8B-B14F-4D97-AF65-F5344CB8AC3E}">
        <p14:creationId xmlns:p14="http://schemas.microsoft.com/office/powerpoint/2010/main" val="3013497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Graded error bars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lnSpcReduction="10000"/>
          </a:bodyPr>
          <a:lstStyle/>
          <a:p>
            <a:pPr marL="0" indent="0">
              <a:buNone/>
            </a:pPr>
            <a:r>
              <a:rPr lang="en-US" dirty="0"/>
              <a:t>In Figure 16.6, I am showing three different confidence intervals at the same time, using darker colors and thicker lines for the intervals representing lower confidence levels. I refer to these visualizations as </a:t>
            </a:r>
            <a:r>
              <a:rPr lang="en-US" b="1" dirty="0"/>
              <a:t>graded error bars</a:t>
            </a:r>
            <a:r>
              <a:rPr lang="en-US" dirty="0"/>
              <a:t>. The grading helps the reader perceive that there is a range of different possibilities. </a:t>
            </a:r>
          </a:p>
          <a:p>
            <a:pPr marL="0" indent="0">
              <a:buNone/>
            </a:pPr>
            <a:r>
              <a:rPr lang="en-US" dirty="0"/>
              <a:t>If I showed simple error bars (without grading) to a group of people, chances are at least some of them would perceive the error bars deterministically, for example as representing minimum and maximum of the data. Alternatively, they might think the error bars delineate the range of possible parameter estimates, i.e., the estimate could never fall outside the error bars. These types of misperception are called </a:t>
            </a:r>
            <a:r>
              <a:rPr lang="en-US" b="1" dirty="0"/>
              <a:t>deterministic construal errors</a:t>
            </a:r>
            <a:r>
              <a:rPr lang="en-US" dirty="0"/>
              <a:t>. The more we can minimize the risk of deterministic construal error, the better our visualization of uncertainty.</a:t>
            </a:r>
          </a:p>
          <a:p>
            <a:pPr marL="0" indent="0">
              <a:buNone/>
            </a:pPr>
            <a:endParaRPr lang="en-US" dirty="0"/>
          </a:p>
        </p:txBody>
      </p:sp>
    </p:spTree>
    <p:extLst>
      <p:ext uri="{BB962C8B-B14F-4D97-AF65-F5344CB8AC3E}">
        <p14:creationId xmlns:p14="http://schemas.microsoft.com/office/powerpoint/2010/main" val="2790893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16 Visualizing uncertainty</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lstStyle/>
          <a:p>
            <a:pPr marL="0" indent="0">
              <a:buNone/>
            </a:pPr>
            <a:r>
              <a:rPr lang="en-US" dirty="0"/>
              <a:t>One of the most challenging aspects of data visualization is the visualization of uncertainty. When we see a data point drawn in a specific location, we tend to interpret it as a precise representation of the true data value. It is difficult to conceive that a data point could actually lie somewhere it hasn’t been drawn. Yet this scenario is ubiquitous in data visualization. </a:t>
            </a:r>
          </a:p>
          <a:p>
            <a:pPr marL="0" indent="0">
              <a:buNone/>
            </a:pPr>
            <a:r>
              <a:rPr lang="en-US" dirty="0"/>
              <a:t>Nearly every data set we work with has some uncertainty, and whether and how we choose to represent this uncertainty can make a major difference in how accurately our audience perceives the meaning of the data.</a:t>
            </a:r>
          </a:p>
        </p:txBody>
      </p:sp>
    </p:spTree>
    <p:extLst>
      <p:ext uri="{BB962C8B-B14F-4D97-AF65-F5344CB8AC3E}">
        <p14:creationId xmlns:p14="http://schemas.microsoft.com/office/powerpoint/2010/main" val="3183933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Example of error bars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000057" cy="3263504"/>
          </a:xfrm>
        </p:spPr>
        <p:txBody>
          <a:bodyPr>
            <a:normAutofit fontScale="92500" lnSpcReduction="20000"/>
          </a:bodyPr>
          <a:lstStyle/>
          <a:p>
            <a:pPr marL="0" indent="0">
              <a:buNone/>
            </a:pPr>
            <a:r>
              <a:rPr lang="en-US" dirty="0"/>
              <a:t>Error bars are convenient because they </a:t>
            </a:r>
            <a:r>
              <a:rPr lang="en-US" b="1" dirty="0"/>
              <a:t>allow us to show many estimates with their uncertainties all at once</a:t>
            </a:r>
            <a:r>
              <a:rPr lang="en-US" dirty="0"/>
              <a:t>. Therefore, they are commonly used in scientific publications, where the primary goal is usually to convey a large amount of information to an expert audience. </a:t>
            </a:r>
          </a:p>
          <a:p>
            <a:pPr marL="0" indent="0">
              <a:buNone/>
            </a:pPr>
            <a:r>
              <a:rPr lang="en-US" dirty="0"/>
              <a:t>As an example of this type of application, Figure 16.7 shows mean chocolate ratings and </a:t>
            </a:r>
            <a:r>
              <a:rPr lang="en-US" b="1" dirty="0"/>
              <a:t>associated confidence intervals</a:t>
            </a:r>
            <a:r>
              <a:rPr lang="en-US" dirty="0"/>
              <a:t> for chocolate bars manufactured in six different countries.</a:t>
            </a:r>
          </a:p>
        </p:txBody>
      </p:sp>
      <p:grpSp>
        <p:nvGrpSpPr>
          <p:cNvPr id="11" name="组合 10">
            <a:extLst>
              <a:ext uri="{FF2B5EF4-FFF2-40B4-BE49-F238E27FC236}">
                <a16:creationId xmlns:a16="http://schemas.microsoft.com/office/drawing/2014/main" id="{0462A6A0-D35B-F1CC-85D0-57DB5844249F}"/>
              </a:ext>
            </a:extLst>
          </p:cNvPr>
          <p:cNvGrpSpPr/>
          <p:nvPr/>
        </p:nvGrpSpPr>
        <p:grpSpPr>
          <a:xfrm>
            <a:off x="4816549" y="1721940"/>
            <a:ext cx="4089904" cy="2567041"/>
            <a:chOff x="4816549" y="1721940"/>
            <a:chExt cx="4089904" cy="2567041"/>
          </a:xfrm>
        </p:grpSpPr>
        <p:pic>
          <p:nvPicPr>
            <p:cNvPr id="6" name="图片 5">
              <a:extLst>
                <a:ext uri="{FF2B5EF4-FFF2-40B4-BE49-F238E27FC236}">
                  <a16:creationId xmlns:a16="http://schemas.microsoft.com/office/drawing/2014/main" id="{7CE78C5F-D381-F58C-25E3-F774B701F1AD}"/>
                </a:ext>
              </a:extLst>
            </p:cNvPr>
            <p:cNvPicPr>
              <a:picLocks noChangeAspect="1"/>
            </p:cNvPicPr>
            <p:nvPr/>
          </p:nvPicPr>
          <p:blipFill>
            <a:blip r:embed="rId3"/>
            <a:stretch>
              <a:fillRect/>
            </a:stretch>
          </p:blipFill>
          <p:spPr>
            <a:xfrm>
              <a:off x="4816549" y="1721940"/>
              <a:ext cx="4089904" cy="1888389"/>
            </a:xfrm>
            <a:prstGeom prst="rect">
              <a:avLst/>
            </a:prstGeom>
          </p:spPr>
        </p:pic>
        <p:sp>
          <p:nvSpPr>
            <p:cNvPr id="10" name="文本框 9">
              <a:extLst>
                <a:ext uri="{FF2B5EF4-FFF2-40B4-BE49-F238E27FC236}">
                  <a16:creationId xmlns:a16="http://schemas.microsoft.com/office/drawing/2014/main" id="{4BD6CC1B-801B-ABA4-1D98-038B21A6407D}"/>
                </a:ext>
              </a:extLst>
            </p:cNvPr>
            <p:cNvSpPr txBox="1"/>
            <p:nvPr/>
          </p:nvSpPr>
          <p:spPr>
            <a:xfrm>
              <a:off x="5057554" y="3781150"/>
              <a:ext cx="3776773" cy="507831"/>
            </a:xfrm>
            <a:prstGeom prst="rect">
              <a:avLst/>
            </a:prstGeom>
            <a:noFill/>
          </p:spPr>
          <p:txBody>
            <a:bodyPr wrap="square">
              <a:spAutoFit/>
            </a:bodyPr>
            <a:lstStyle/>
            <a:p>
              <a:r>
                <a:rPr lang="en-US" altLang="zh-CN" sz="900" dirty="0"/>
                <a:t>Figure 16.7: Mean chocolate flavor ratings and associated confidence intervals for chocolate bars from manufacturers in six different countries. Data source: Brady </a:t>
              </a:r>
              <a:r>
                <a:rPr lang="en-US" altLang="zh-CN" sz="900" dirty="0" err="1"/>
                <a:t>Brelinski</a:t>
              </a:r>
              <a:r>
                <a:rPr lang="en-US" altLang="zh-CN" sz="900" dirty="0"/>
                <a:t>, Manhattan Chocolate Society</a:t>
              </a:r>
              <a:endParaRPr lang="zh-CN" altLang="en-US" sz="900" dirty="0"/>
            </a:p>
          </p:txBody>
        </p:sp>
      </p:grpSp>
    </p:spTree>
    <p:extLst>
      <p:ext uri="{BB962C8B-B14F-4D97-AF65-F5344CB8AC3E}">
        <p14:creationId xmlns:p14="http://schemas.microsoft.com/office/powerpoint/2010/main" val="114081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Difference significant</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7886700" cy="3443786"/>
          </a:xfrm>
        </p:spPr>
        <p:txBody>
          <a:bodyPr>
            <a:normAutofit fontScale="92500" lnSpcReduction="10000"/>
          </a:bodyPr>
          <a:lstStyle/>
          <a:p>
            <a:pPr marL="0" indent="0">
              <a:buNone/>
            </a:pPr>
            <a:r>
              <a:rPr lang="en-US" dirty="0"/>
              <a:t>When looking at Figure 16.7, you may wonder what it tells us about the differences in mean ratings. The mean ratings of Canadian, Swiss, and Austrian bars are higher than the mean rating of U.S. bars, but given the uncertainty in these mean ratings, are </a:t>
            </a:r>
            <a:r>
              <a:rPr lang="en-US" b="1" dirty="0"/>
              <a:t>the differences in means significant?</a:t>
            </a:r>
            <a:r>
              <a:rPr lang="en-US" dirty="0"/>
              <a:t> </a:t>
            </a:r>
          </a:p>
          <a:p>
            <a:pPr marL="0" indent="0">
              <a:buNone/>
            </a:pPr>
            <a:r>
              <a:rPr lang="en-US" dirty="0"/>
              <a:t>The word “significant” here is a technical term used by statisticians. We call a </a:t>
            </a:r>
            <a:r>
              <a:rPr lang="en-US" b="1" dirty="0"/>
              <a:t>difference significant if with some level of confidence we can reject the assumption that the observed difference was caused by random sampling. </a:t>
            </a:r>
          </a:p>
          <a:p>
            <a:pPr marL="0" indent="0">
              <a:buNone/>
            </a:pPr>
            <a:r>
              <a:rPr lang="en-US" dirty="0"/>
              <a:t>Since only a finite number of Canadian and U.S. bars was rated, the raters could have accidentally considered more of the better Canadian bars and fewer of the better U.S. bars, and this random chance might look like a systematic rating advantage of Canadian over U.S. bars.</a:t>
            </a:r>
          </a:p>
        </p:txBody>
      </p:sp>
    </p:spTree>
    <p:extLst>
      <p:ext uri="{BB962C8B-B14F-4D97-AF65-F5344CB8AC3E}">
        <p14:creationId xmlns:p14="http://schemas.microsoft.com/office/powerpoint/2010/main" val="829208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Assessing significance</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1" y="1290442"/>
            <a:ext cx="4380282" cy="3713145"/>
          </a:xfrm>
        </p:spPr>
        <p:txBody>
          <a:bodyPr>
            <a:normAutofit fontScale="55000" lnSpcReduction="20000"/>
          </a:bodyPr>
          <a:lstStyle/>
          <a:p>
            <a:pPr marL="0" indent="0">
              <a:lnSpc>
                <a:spcPct val="110000"/>
              </a:lnSpc>
              <a:spcBef>
                <a:spcPts val="400"/>
              </a:spcBef>
              <a:buNone/>
            </a:pPr>
            <a:r>
              <a:rPr lang="en-US" b="1" dirty="0"/>
              <a:t>Assessing significance from Figure 16.7 is difficult</a:t>
            </a:r>
            <a:r>
              <a:rPr lang="en-US" dirty="0"/>
              <a:t>, because both the mean Canadian rating and the mean U.S. rating have uncertainty. Both uncertainties matter to the question whether the means are different.</a:t>
            </a:r>
          </a:p>
          <a:p>
            <a:pPr marL="0" indent="0">
              <a:lnSpc>
                <a:spcPct val="110000"/>
              </a:lnSpc>
              <a:spcBef>
                <a:spcPts val="400"/>
              </a:spcBef>
              <a:buNone/>
            </a:pPr>
            <a:r>
              <a:rPr lang="en-US" dirty="0"/>
              <a:t>Statistics textbooks and online tutorials sometimes publish rules of thumb of </a:t>
            </a:r>
            <a:r>
              <a:rPr lang="en-US" b="1" dirty="0"/>
              <a:t>how to judge significance from the extent to which error bars do or don’t overlap</a:t>
            </a:r>
            <a:r>
              <a:rPr lang="en-US" dirty="0"/>
              <a:t>. However, these rules of thumb are </a:t>
            </a:r>
            <a:r>
              <a:rPr lang="en-US" b="1" dirty="0"/>
              <a:t>not reliable </a:t>
            </a:r>
            <a:r>
              <a:rPr lang="en-US" dirty="0"/>
              <a:t>and should be avoided. </a:t>
            </a:r>
          </a:p>
          <a:p>
            <a:pPr marL="0" indent="0">
              <a:lnSpc>
                <a:spcPct val="110000"/>
              </a:lnSpc>
              <a:spcBef>
                <a:spcPts val="400"/>
              </a:spcBef>
              <a:buNone/>
            </a:pPr>
            <a:r>
              <a:rPr lang="en-US" dirty="0"/>
              <a:t>The </a:t>
            </a:r>
            <a:r>
              <a:rPr lang="en-US" b="1" dirty="0"/>
              <a:t>correct way </a:t>
            </a:r>
            <a:r>
              <a:rPr lang="en-US" dirty="0"/>
              <a:t>to assess whether there are differences in mean rating is to calculate confidence intervals for the differences. If those confidence intervals exclude zero, then we know the difference is significant at the respective confidence level. </a:t>
            </a:r>
          </a:p>
          <a:p>
            <a:pPr marL="0" indent="0">
              <a:lnSpc>
                <a:spcPct val="110000"/>
              </a:lnSpc>
              <a:spcBef>
                <a:spcPts val="400"/>
              </a:spcBef>
              <a:buNone/>
            </a:pPr>
            <a:r>
              <a:rPr lang="en-US" dirty="0"/>
              <a:t>For the chocolate ratings dataset, we see that only bars from Canada are significantly higher rated than bars from the U.S. (Figure 16.8). For bars from Switzerland, the 95% confidence interval on the difference just barely includes the value zero. Thus, the difference between the mean ratings of U.S. and Swiss chocolate bars is barely not significant at the 5% level. Finally, there is no evidence at all that Austrian bars have systematically higher mean ratings that U.S. bars.</a:t>
            </a:r>
          </a:p>
        </p:txBody>
      </p:sp>
      <p:grpSp>
        <p:nvGrpSpPr>
          <p:cNvPr id="11" name="组合 10">
            <a:extLst>
              <a:ext uri="{FF2B5EF4-FFF2-40B4-BE49-F238E27FC236}">
                <a16:creationId xmlns:a16="http://schemas.microsoft.com/office/drawing/2014/main" id="{1D8F3C24-5FB2-8885-B681-A4A9345C14D4}"/>
              </a:ext>
            </a:extLst>
          </p:cNvPr>
          <p:cNvGrpSpPr/>
          <p:nvPr/>
        </p:nvGrpSpPr>
        <p:grpSpPr>
          <a:xfrm>
            <a:off x="5008933" y="1563607"/>
            <a:ext cx="4055877" cy="3004541"/>
            <a:chOff x="5008933" y="1369219"/>
            <a:chExt cx="4055877" cy="3004541"/>
          </a:xfrm>
        </p:grpSpPr>
        <p:pic>
          <p:nvPicPr>
            <p:cNvPr id="6" name="图片 5">
              <a:extLst>
                <a:ext uri="{FF2B5EF4-FFF2-40B4-BE49-F238E27FC236}">
                  <a16:creationId xmlns:a16="http://schemas.microsoft.com/office/drawing/2014/main" id="{9646FA02-6611-C975-BA5E-F6A28F7F8500}"/>
                </a:ext>
              </a:extLst>
            </p:cNvPr>
            <p:cNvPicPr>
              <a:picLocks noChangeAspect="1"/>
            </p:cNvPicPr>
            <p:nvPr/>
          </p:nvPicPr>
          <p:blipFill>
            <a:blip r:embed="rId3"/>
            <a:stretch>
              <a:fillRect/>
            </a:stretch>
          </p:blipFill>
          <p:spPr>
            <a:xfrm>
              <a:off x="5008933" y="1369219"/>
              <a:ext cx="3976686" cy="1938337"/>
            </a:xfrm>
            <a:prstGeom prst="rect">
              <a:avLst/>
            </a:prstGeom>
          </p:spPr>
        </p:pic>
        <p:sp>
          <p:nvSpPr>
            <p:cNvPr id="10" name="文本框 9">
              <a:extLst>
                <a:ext uri="{FF2B5EF4-FFF2-40B4-BE49-F238E27FC236}">
                  <a16:creationId xmlns:a16="http://schemas.microsoft.com/office/drawing/2014/main" id="{83EA3595-70D5-1347-BB75-5FEF48A3E836}"/>
                </a:ext>
              </a:extLst>
            </p:cNvPr>
            <p:cNvSpPr txBox="1"/>
            <p:nvPr/>
          </p:nvSpPr>
          <p:spPr>
            <a:xfrm>
              <a:off x="5273750" y="3311931"/>
              <a:ext cx="3791060" cy="1061829"/>
            </a:xfrm>
            <a:prstGeom prst="rect">
              <a:avLst/>
            </a:prstGeom>
            <a:noFill/>
          </p:spPr>
          <p:txBody>
            <a:bodyPr wrap="square">
              <a:spAutoFit/>
            </a:bodyPr>
            <a:lstStyle/>
            <a:p>
              <a:r>
                <a:rPr lang="en-US" altLang="zh-CN" sz="900" dirty="0"/>
                <a:t>Figure 16.8: Mean chocolate flavor ratings for manufacturers from five different countries, relative to the mean rating of U.S. chocolate bars. Canadian chocolate bars are significantly higher rated that U.S. bars. For the other four countries there is no significant difference in mean rating to the U.S. at the 95% confidence level. Confidence levels have been adjusted for multiple comparisons using Dunnett’s method. Data source: Brady </a:t>
              </a:r>
              <a:r>
                <a:rPr lang="en-US" altLang="zh-CN" sz="900" dirty="0" err="1"/>
                <a:t>Brelinski</a:t>
              </a:r>
              <a:r>
                <a:rPr lang="en-US" altLang="zh-CN" sz="900" dirty="0"/>
                <a:t>, Manhattan Chocolate Society</a:t>
              </a:r>
              <a:endParaRPr lang="zh-CN" altLang="en-US" sz="900" dirty="0"/>
            </a:p>
          </p:txBody>
        </p:sp>
      </p:grpSp>
    </p:spTree>
    <p:extLst>
      <p:ext uri="{BB962C8B-B14F-4D97-AF65-F5344CB8AC3E}">
        <p14:creationId xmlns:p14="http://schemas.microsoft.com/office/powerpoint/2010/main" val="96703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Variations of error bars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070942" cy="3472139"/>
          </a:xfrm>
        </p:spPr>
        <p:txBody>
          <a:bodyPr>
            <a:normAutofit fontScale="55000" lnSpcReduction="20000"/>
          </a:bodyPr>
          <a:lstStyle/>
          <a:p>
            <a:pPr marL="0" indent="0">
              <a:lnSpc>
                <a:spcPct val="110000"/>
              </a:lnSpc>
              <a:spcBef>
                <a:spcPts val="500"/>
              </a:spcBef>
              <a:buNone/>
            </a:pPr>
            <a:r>
              <a:rPr lang="en-US" dirty="0"/>
              <a:t>In the preceding figures, I have used two different types of error bars, graded and simple. More variations are possible. </a:t>
            </a:r>
          </a:p>
          <a:p>
            <a:pPr marL="0" indent="0">
              <a:lnSpc>
                <a:spcPct val="110000"/>
              </a:lnSpc>
              <a:spcBef>
                <a:spcPts val="500"/>
              </a:spcBef>
              <a:buNone/>
            </a:pPr>
            <a:r>
              <a:rPr lang="en-US" dirty="0"/>
              <a:t>For example, we can draw error bars with or without a cap at the end (Figure 16.9a, c versus Figure 16.9b, d). There are advantages and disadvantages to all these choices. Graded error bars highlight the existence of different ranges corresponding to different confidence levels. However, the flip side of this additional information is added visual noise. Depending on how complex and information-dense a figure is otherwise, </a:t>
            </a:r>
            <a:r>
              <a:rPr lang="en-US" b="1" dirty="0"/>
              <a:t>simple error bars may be preferable to graded ones</a:t>
            </a:r>
            <a:r>
              <a:rPr lang="en-US" dirty="0"/>
              <a:t>.</a:t>
            </a:r>
          </a:p>
          <a:p>
            <a:pPr marL="0" indent="0">
              <a:lnSpc>
                <a:spcPct val="110000"/>
              </a:lnSpc>
              <a:spcBef>
                <a:spcPts val="500"/>
              </a:spcBef>
              <a:buNone/>
            </a:pPr>
            <a:r>
              <a:rPr lang="en-US" dirty="0"/>
              <a:t> Whether to draw error bars with or without cap is primarily a question of personal taste. A cap highlights where exactly an error bar ends (Figure 16.9a, c), whereas an error bar without cap puts equal emphasis on the entire range of the interval (Figure 16.9b, d). Also, again, caps add visual noise, so </a:t>
            </a:r>
            <a:r>
              <a:rPr lang="en-US" b="1" dirty="0"/>
              <a:t>in a figure with many error bars omitting caps may be preferable</a:t>
            </a:r>
            <a:r>
              <a:rPr lang="en-US" dirty="0"/>
              <a:t>.</a:t>
            </a:r>
          </a:p>
        </p:txBody>
      </p:sp>
      <p:pic>
        <p:nvPicPr>
          <p:cNvPr id="6" name="图片 5">
            <a:extLst>
              <a:ext uri="{FF2B5EF4-FFF2-40B4-BE49-F238E27FC236}">
                <a16:creationId xmlns:a16="http://schemas.microsoft.com/office/drawing/2014/main" id="{C2B52750-ADD1-14D2-1D80-EAE5B03F6168}"/>
              </a:ext>
            </a:extLst>
          </p:cNvPr>
          <p:cNvPicPr>
            <a:picLocks noChangeAspect="1"/>
          </p:cNvPicPr>
          <p:nvPr/>
        </p:nvPicPr>
        <p:blipFill>
          <a:blip r:embed="rId3"/>
          <a:stretch>
            <a:fillRect/>
          </a:stretch>
        </p:blipFill>
        <p:spPr>
          <a:xfrm>
            <a:off x="5141118" y="977391"/>
            <a:ext cx="3910677" cy="2861676"/>
          </a:xfrm>
          <a:prstGeom prst="rect">
            <a:avLst/>
          </a:prstGeom>
        </p:spPr>
      </p:pic>
      <p:sp>
        <p:nvSpPr>
          <p:cNvPr id="10" name="文本框 9">
            <a:extLst>
              <a:ext uri="{FF2B5EF4-FFF2-40B4-BE49-F238E27FC236}">
                <a16:creationId xmlns:a16="http://schemas.microsoft.com/office/drawing/2014/main" id="{02E24159-08DF-1B4A-39C9-9CB2B668BA88}"/>
              </a:ext>
            </a:extLst>
          </p:cNvPr>
          <p:cNvSpPr txBox="1"/>
          <p:nvPr/>
        </p:nvSpPr>
        <p:spPr>
          <a:xfrm>
            <a:off x="5382842" y="3839067"/>
            <a:ext cx="3427228" cy="1061829"/>
          </a:xfrm>
          <a:prstGeom prst="rect">
            <a:avLst/>
          </a:prstGeom>
          <a:noFill/>
        </p:spPr>
        <p:txBody>
          <a:bodyPr wrap="square">
            <a:spAutoFit/>
          </a:bodyPr>
          <a:lstStyle/>
          <a:p>
            <a:r>
              <a:rPr lang="en-US" altLang="zh-CN" sz="900" dirty="0"/>
              <a:t>Figure 16.9: Mean chocolate flavor ratings for manufacturers from four different countries, relative to the mean rating of U.S. chocolate bars. Each panel uses a different approach to visualizing the same uncertainty information. (a) Graded error bars with cap. (b) Graded error bars without cap. (c) Single-interval error bars with cap. (d) Single-interval error bars without cap. (e) Confidence strips. (f) Confidence distributions.</a:t>
            </a:r>
            <a:endParaRPr lang="zh-CN" altLang="en-US" sz="900" dirty="0"/>
          </a:p>
        </p:txBody>
      </p:sp>
    </p:spTree>
    <p:extLst>
      <p:ext uri="{BB962C8B-B14F-4D97-AF65-F5344CB8AC3E}">
        <p14:creationId xmlns:p14="http://schemas.microsoft.com/office/powerpoint/2010/main" val="953524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Confidence strips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7886700" cy="3493404"/>
          </a:xfrm>
        </p:spPr>
        <p:txBody>
          <a:bodyPr>
            <a:normAutofit fontScale="85000" lnSpcReduction="20000"/>
          </a:bodyPr>
          <a:lstStyle/>
          <a:p>
            <a:pPr marL="0" indent="0">
              <a:lnSpc>
                <a:spcPct val="110000"/>
              </a:lnSpc>
              <a:spcBef>
                <a:spcPts val="500"/>
              </a:spcBef>
              <a:buNone/>
            </a:pPr>
            <a:r>
              <a:rPr lang="en-US" dirty="0"/>
              <a:t>As an alternative to error bars we could draw confidence strips that gradually fade into nothing (Figure 16.9e</a:t>
            </a:r>
            <a:r>
              <a:rPr lang="en-US" b="1" dirty="0"/>
              <a:t>). Confidence strips better convey how probable different values are</a:t>
            </a:r>
            <a:r>
              <a:rPr lang="en-US" dirty="0"/>
              <a:t>, but they are </a:t>
            </a:r>
            <a:r>
              <a:rPr lang="en-US" b="1" dirty="0"/>
              <a:t>difficult to read</a:t>
            </a:r>
            <a:r>
              <a:rPr lang="en-US" dirty="0"/>
              <a:t>. We would have to visually integrate the different shadings of color to determine where a specific confidence level ends. </a:t>
            </a:r>
          </a:p>
          <a:p>
            <a:pPr marL="0" indent="0">
              <a:lnSpc>
                <a:spcPct val="110000"/>
              </a:lnSpc>
              <a:spcBef>
                <a:spcPts val="500"/>
              </a:spcBef>
              <a:buNone/>
            </a:pPr>
            <a:r>
              <a:rPr lang="en-US" dirty="0"/>
              <a:t>From Figure 16.9e we might conclude that the mean rating for Peruvian chocolate bars is significantly lower than that of U.S. chocolate bars, and yet this is not the case. Similar problems arise when we show explicit confidence distributions (Figure 16.9f). It is difficult to visually integrate the area under the curve and to determine where exactly a given confidence level is reached. </a:t>
            </a:r>
          </a:p>
          <a:p>
            <a:pPr marL="0" indent="0">
              <a:lnSpc>
                <a:spcPct val="110000"/>
              </a:lnSpc>
              <a:spcBef>
                <a:spcPts val="500"/>
              </a:spcBef>
              <a:buNone/>
            </a:pPr>
            <a:r>
              <a:rPr lang="en-US" dirty="0"/>
              <a:t>This issue can be somewhat alleviated, however, by drawing quantile </a:t>
            </a:r>
            <a:r>
              <a:rPr lang="en-US" dirty="0" err="1"/>
              <a:t>dotplots</a:t>
            </a:r>
            <a:r>
              <a:rPr lang="en-US" dirty="0"/>
              <a:t> as in Figure 16.3.</a:t>
            </a:r>
          </a:p>
        </p:txBody>
      </p:sp>
    </p:spTree>
    <p:extLst>
      <p:ext uri="{BB962C8B-B14F-4D97-AF65-F5344CB8AC3E}">
        <p14:creationId xmlns:p14="http://schemas.microsoft.com/office/powerpoint/2010/main" val="2479175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Autofit/>
          </a:bodyPr>
          <a:lstStyle/>
          <a:p>
            <a:r>
              <a:rPr lang="en-US" altLang="zh-CN" sz="2200" b="1" dirty="0"/>
              <a:t>Error bars are combined with many other types of plots</a:t>
            </a:r>
            <a:endParaRPr lang="en-US" sz="2200"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567070" y="1268014"/>
            <a:ext cx="8052390" cy="1158143"/>
          </a:xfrm>
        </p:spPr>
        <p:txBody>
          <a:bodyPr>
            <a:normAutofit fontScale="55000" lnSpcReduction="20000"/>
          </a:bodyPr>
          <a:lstStyle/>
          <a:p>
            <a:pPr marL="0" indent="0">
              <a:lnSpc>
                <a:spcPct val="110000"/>
              </a:lnSpc>
              <a:spcBef>
                <a:spcPts val="400"/>
              </a:spcBef>
              <a:buNone/>
            </a:pPr>
            <a:r>
              <a:rPr lang="en-US" dirty="0"/>
              <a:t>For simple 2D figures, </a:t>
            </a:r>
            <a:r>
              <a:rPr lang="en-US" b="1" dirty="0"/>
              <a:t>error bars</a:t>
            </a:r>
            <a:r>
              <a:rPr lang="en-US" dirty="0"/>
              <a:t> have one important advantage over more complex displays of uncertainty: </a:t>
            </a:r>
            <a:r>
              <a:rPr lang="en-US" b="1" dirty="0"/>
              <a:t>They can be combined with many other types of plots. </a:t>
            </a:r>
          </a:p>
          <a:p>
            <a:pPr marL="0" indent="0">
              <a:lnSpc>
                <a:spcPct val="110000"/>
              </a:lnSpc>
              <a:spcBef>
                <a:spcPts val="400"/>
              </a:spcBef>
              <a:buNone/>
            </a:pPr>
            <a:r>
              <a:rPr lang="en-US" dirty="0"/>
              <a:t>For nearly any visualization we may have, we can add some indication of uncertainty by adding error bars. For example, we can show amounts with uncertainty by drawing a bar plot with error bars (Figure 16.10). This type of visualization is commonly used in scientific publications. We can also draw error bars along both the x and the y direction in a scatter plot (Figure 16.11).</a:t>
            </a:r>
          </a:p>
        </p:txBody>
      </p:sp>
      <p:pic>
        <p:nvPicPr>
          <p:cNvPr id="6" name="图片 5">
            <a:extLst>
              <a:ext uri="{FF2B5EF4-FFF2-40B4-BE49-F238E27FC236}">
                <a16:creationId xmlns:a16="http://schemas.microsoft.com/office/drawing/2014/main" id="{36AB0A55-B1DC-F50B-D1D2-4B23A0CCCC37}"/>
              </a:ext>
            </a:extLst>
          </p:cNvPr>
          <p:cNvPicPr>
            <a:picLocks noChangeAspect="1"/>
          </p:cNvPicPr>
          <p:nvPr/>
        </p:nvPicPr>
        <p:blipFill>
          <a:blip r:embed="rId3"/>
          <a:stretch>
            <a:fillRect/>
          </a:stretch>
        </p:blipFill>
        <p:spPr>
          <a:xfrm>
            <a:off x="1020058" y="2395065"/>
            <a:ext cx="3102843" cy="1855469"/>
          </a:xfrm>
          <a:prstGeom prst="rect">
            <a:avLst/>
          </a:prstGeom>
        </p:spPr>
      </p:pic>
      <p:pic>
        <p:nvPicPr>
          <p:cNvPr id="8" name="图片 7">
            <a:extLst>
              <a:ext uri="{FF2B5EF4-FFF2-40B4-BE49-F238E27FC236}">
                <a16:creationId xmlns:a16="http://schemas.microsoft.com/office/drawing/2014/main" id="{CC02B753-DF9D-6AC6-579E-83FD82E09A03}"/>
              </a:ext>
            </a:extLst>
          </p:cNvPr>
          <p:cNvPicPr>
            <a:picLocks noChangeAspect="1"/>
          </p:cNvPicPr>
          <p:nvPr/>
        </p:nvPicPr>
        <p:blipFill>
          <a:blip r:embed="rId4"/>
          <a:stretch>
            <a:fillRect/>
          </a:stretch>
        </p:blipFill>
        <p:spPr>
          <a:xfrm>
            <a:off x="5614949" y="2426158"/>
            <a:ext cx="2691143" cy="2012626"/>
          </a:xfrm>
          <a:prstGeom prst="rect">
            <a:avLst/>
          </a:prstGeom>
        </p:spPr>
      </p:pic>
      <p:sp>
        <p:nvSpPr>
          <p:cNvPr id="12" name="文本框 11">
            <a:extLst>
              <a:ext uri="{FF2B5EF4-FFF2-40B4-BE49-F238E27FC236}">
                <a16:creationId xmlns:a16="http://schemas.microsoft.com/office/drawing/2014/main" id="{5E4781E9-64E0-C07F-AD6F-038E71C6B942}"/>
              </a:ext>
            </a:extLst>
          </p:cNvPr>
          <p:cNvSpPr txBox="1"/>
          <p:nvPr/>
        </p:nvSpPr>
        <p:spPr>
          <a:xfrm>
            <a:off x="477869" y="4280106"/>
            <a:ext cx="4429165" cy="830997"/>
          </a:xfrm>
          <a:prstGeom prst="rect">
            <a:avLst/>
          </a:prstGeom>
          <a:noFill/>
        </p:spPr>
        <p:txBody>
          <a:bodyPr wrap="square">
            <a:spAutoFit/>
          </a:bodyPr>
          <a:lstStyle/>
          <a:p>
            <a:r>
              <a:rPr lang="en-US" altLang="zh-CN" sz="800" dirty="0"/>
              <a:t>Figure 16.10: Mean butterfat contents in the milk of four cattle breeds. Error bars indicate +/- one standard error of the mean. Visualizations of this type are frequently seen in the scientific literature. While they are technically correct, they represent neither the variation within each category nor the uncertainty of the sample means particularly well. See Figure 7.11 for the variation in butterfat contents within individual breeds. Data Source: Canadian Record of Performance for Purebred Dairy Cattle</a:t>
            </a:r>
            <a:endParaRPr lang="zh-CN" altLang="en-US" sz="800" dirty="0"/>
          </a:p>
        </p:txBody>
      </p:sp>
      <p:sp>
        <p:nvSpPr>
          <p:cNvPr id="16" name="文本框 15">
            <a:extLst>
              <a:ext uri="{FF2B5EF4-FFF2-40B4-BE49-F238E27FC236}">
                <a16:creationId xmlns:a16="http://schemas.microsoft.com/office/drawing/2014/main" id="{CE999060-E624-D27C-014C-F1E497790D03}"/>
              </a:ext>
            </a:extLst>
          </p:cNvPr>
          <p:cNvSpPr txBox="1"/>
          <p:nvPr/>
        </p:nvSpPr>
        <p:spPr>
          <a:xfrm>
            <a:off x="5384903" y="4437863"/>
            <a:ext cx="3372344" cy="461665"/>
          </a:xfrm>
          <a:prstGeom prst="rect">
            <a:avLst/>
          </a:prstGeom>
          <a:noFill/>
        </p:spPr>
        <p:txBody>
          <a:bodyPr wrap="square">
            <a:spAutoFit/>
          </a:bodyPr>
          <a:lstStyle/>
          <a:p>
            <a:r>
              <a:rPr lang="en-US" altLang="zh-CN" sz="800" dirty="0"/>
              <a:t>Figure 16.11: Median income versus median age for 67 counties in Pennsylvania. Error bars represent 90% confidence intervals. Data source: 2015 Five-Year American Community Survey</a:t>
            </a:r>
            <a:endParaRPr lang="zh-CN" altLang="en-US" sz="800" dirty="0"/>
          </a:p>
        </p:txBody>
      </p:sp>
    </p:spTree>
    <p:extLst>
      <p:ext uri="{BB962C8B-B14F-4D97-AF65-F5344CB8AC3E}">
        <p14:creationId xmlns:p14="http://schemas.microsoft.com/office/powerpoint/2010/main" val="628662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fontScale="90000"/>
          </a:bodyPr>
          <a:lstStyle/>
          <a:p>
            <a:r>
              <a:rPr lang="en-US" altLang="zh-CN" dirty="0"/>
              <a:t>Posterior distributions and credible intervals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Let’s return to the topic of frequentists and Bayesians. </a:t>
            </a:r>
            <a:r>
              <a:rPr lang="en-US" b="1" dirty="0"/>
              <a:t>Frequentists</a:t>
            </a:r>
            <a:r>
              <a:rPr lang="en-US" dirty="0"/>
              <a:t> assess uncertainty with confidence intervals, whereas </a:t>
            </a:r>
            <a:r>
              <a:rPr lang="en-US" b="1" dirty="0"/>
              <a:t>Bayesians</a:t>
            </a:r>
            <a:r>
              <a:rPr lang="en-US" dirty="0"/>
              <a:t> calculate posterior distributions and credible intervals. </a:t>
            </a:r>
          </a:p>
          <a:p>
            <a:pPr marL="0" indent="0">
              <a:buNone/>
            </a:pPr>
            <a:r>
              <a:rPr lang="en-US" dirty="0"/>
              <a:t>The Bayesian </a:t>
            </a:r>
            <a:r>
              <a:rPr lang="en-US" b="1" dirty="0"/>
              <a:t>posterior distribution</a:t>
            </a:r>
            <a:r>
              <a:rPr lang="en-US" dirty="0"/>
              <a:t> tells us how likely specific parameter estimates are given the input data. </a:t>
            </a:r>
          </a:p>
          <a:p>
            <a:pPr marL="0" indent="0">
              <a:buNone/>
            </a:pPr>
            <a:r>
              <a:rPr lang="en-US" dirty="0"/>
              <a:t>The </a:t>
            </a:r>
            <a:r>
              <a:rPr lang="en-US" b="1" dirty="0"/>
              <a:t>credible interval</a:t>
            </a:r>
            <a:r>
              <a:rPr lang="en-US" dirty="0"/>
              <a:t> indicates a range of values in which the parameter value is expected with a given probability, as calculated from the posterior distribution. For example, a 95% credible interval corresponds to the center 95% of the posterior distribution. The true parameter value has a 95% chance of lying in the 95% credible interval.</a:t>
            </a:r>
          </a:p>
        </p:txBody>
      </p:sp>
    </p:spTree>
    <p:extLst>
      <p:ext uri="{BB962C8B-B14F-4D97-AF65-F5344CB8AC3E}">
        <p14:creationId xmlns:p14="http://schemas.microsoft.com/office/powerpoint/2010/main" val="3298316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Credible interval and confidence interval</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7886700" cy="3514669"/>
          </a:xfrm>
        </p:spPr>
        <p:txBody>
          <a:bodyPr>
            <a:normAutofit fontScale="62500" lnSpcReduction="20000"/>
          </a:bodyPr>
          <a:lstStyle/>
          <a:p>
            <a:pPr marL="0" indent="0">
              <a:lnSpc>
                <a:spcPct val="110000"/>
              </a:lnSpc>
              <a:spcBef>
                <a:spcPts val="500"/>
              </a:spcBef>
              <a:buNone/>
            </a:pPr>
            <a:r>
              <a:rPr lang="en-US" dirty="0"/>
              <a:t>If you are not a statistician you may be surprised by my definition of a credible interval. You may have thought that it was actually the definition of a confidence interval. It is not. A </a:t>
            </a:r>
            <a:r>
              <a:rPr lang="en-US" b="1" dirty="0"/>
              <a:t>Bayesian credible interval </a:t>
            </a:r>
            <a:r>
              <a:rPr lang="en-US" dirty="0"/>
              <a:t>tells you about where the true parameter likely is and a </a:t>
            </a:r>
            <a:r>
              <a:rPr lang="en-US" b="1" dirty="0"/>
              <a:t>frequentist confidence interval </a:t>
            </a:r>
            <a:r>
              <a:rPr lang="en-US" dirty="0"/>
              <a:t>tells you about where the true parameter likely not is. While this distinction may seem like semantics, there are important conceptual differences between the two approaches. </a:t>
            </a:r>
          </a:p>
          <a:p>
            <a:pPr marL="0" indent="0">
              <a:lnSpc>
                <a:spcPct val="110000"/>
              </a:lnSpc>
              <a:spcBef>
                <a:spcPts val="500"/>
              </a:spcBef>
              <a:buNone/>
            </a:pPr>
            <a:r>
              <a:rPr lang="en-US" dirty="0"/>
              <a:t>Under the Bayesian approach, you use the data and your </a:t>
            </a:r>
            <a:r>
              <a:rPr lang="en-US" b="1" dirty="0"/>
              <a:t>prior knowledge</a:t>
            </a:r>
            <a:r>
              <a:rPr lang="en-US" dirty="0"/>
              <a:t> about the system under study (called </a:t>
            </a:r>
            <a:r>
              <a:rPr lang="en-US" b="1" dirty="0"/>
              <a:t>the prior</a:t>
            </a:r>
            <a:r>
              <a:rPr lang="en-US" dirty="0"/>
              <a:t>) to calculate a </a:t>
            </a:r>
            <a:r>
              <a:rPr lang="en-US" b="1" dirty="0"/>
              <a:t>probability distribution</a:t>
            </a:r>
            <a:r>
              <a:rPr lang="en-US" dirty="0"/>
              <a:t> (</a:t>
            </a:r>
            <a:r>
              <a:rPr lang="en-US" b="1" dirty="0"/>
              <a:t>the posterior</a:t>
            </a:r>
            <a:r>
              <a:rPr lang="en-US" dirty="0"/>
              <a:t>) that tells you where you can expect the true parameter value to lie. </a:t>
            </a:r>
          </a:p>
          <a:p>
            <a:pPr marL="0" indent="0">
              <a:lnSpc>
                <a:spcPct val="110000"/>
              </a:lnSpc>
              <a:spcBef>
                <a:spcPts val="500"/>
              </a:spcBef>
              <a:buNone/>
            </a:pPr>
            <a:r>
              <a:rPr lang="en-US" dirty="0"/>
              <a:t>By contrast, under the frequentist approach, you </a:t>
            </a:r>
            <a:r>
              <a:rPr lang="en-US" b="1" dirty="0"/>
              <a:t>first make an assumption that you intend to disprove</a:t>
            </a:r>
            <a:r>
              <a:rPr lang="en-US" dirty="0"/>
              <a:t>. This assumption is called the </a:t>
            </a:r>
            <a:r>
              <a:rPr lang="en-US" b="1" dirty="0"/>
              <a:t>null hypothesis</a:t>
            </a:r>
            <a:r>
              <a:rPr lang="en-US" dirty="0"/>
              <a:t>, and it is often simply the assumption that the parameter equals zero (e.g., there is no difference between two conditions). You </a:t>
            </a:r>
            <a:r>
              <a:rPr lang="en-US" b="1" dirty="0"/>
              <a:t>then calculate the probability</a:t>
            </a:r>
            <a:r>
              <a:rPr lang="en-US" dirty="0"/>
              <a:t> that random sampling would generate data similar to what was observed if the null hypothesis were true. The confidence interval is a representation of this probability. If a given confidence interval excludes the parameter value under the null hypothesis (i.e., the value zero), then you can reject the null hypothesis at that confidence level. Alternatively, you can think of a confidence interval as an interval that captures the true parameter value with the specified likelihood under repeated sampling (Figure 16.12). Thus, if the true parameter value were zero, a 95% confidence interval would only exclude zero in 5% of the samples analyzed.</a:t>
            </a:r>
          </a:p>
        </p:txBody>
      </p:sp>
    </p:spTree>
    <p:extLst>
      <p:ext uri="{BB962C8B-B14F-4D97-AF65-F5344CB8AC3E}">
        <p14:creationId xmlns:p14="http://schemas.microsoft.com/office/powerpoint/2010/main" val="254744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pic>
        <p:nvPicPr>
          <p:cNvPr id="6" name="图片 5">
            <a:extLst>
              <a:ext uri="{FF2B5EF4-FFF2-40B4-BE49-F238E27FC236}">
                <a16:creationId xmlns:a16="http://schemas.microsoft.com/office/drawing/2014/main" id="{D9A8C037-9052-64C3-A269-C2702B588BFB}"/>
              </a:ext>
            </a:extLst>
          </p:cNvPr>
          <p:cNvPicPr>
            <a:picLocks noChangeAspect="1"/>
          </p:cNvPicPr>
          <p:nvPr/>
        </p:nvPicPr>
        <p:blipFill>
          <a:blip r:embed="rId3"/>
          <a:stretch>
            <a:fillRect/>
          </a:stretch>
        </p:blipFill>
        <p:spPr>
          <a:xfrm>
            <a:off x="2683870" y="559134"/>
            <a:ext cx="3776259" cy="3722922"/>
          </a:xfrm>
          <a:prstGeom prst="rect">
            <a:avLst/>
          </a:prstGeom>
        </p:spPr>
      </p:pic>
      <p:sp>
        <p:nvSpPr>
          <p:cNvPr id="10" name="文本框 9">
            <a:extLst>
              <a:ext uri="{FF2B5EF4-FFF2-40B4-BE49-F238E27FC236}">
                <a16:creationId xmlns:a16="http://schemas.microsoft.com/office/drawing/2014/main" id="{412F2910-EB21-E004-4A26-BB66C7759E3D}"/>
              </a:ext>
            </a:extLst>
          </p:cNvPr>
          <p:cNvSpPr txBox="1"/>
          <p:nvPr/>
        </p:nvSpPr>
        <p:spPr>
          <a:xfrm>
            <a:off x="1211548" y="4308779"/>
            <a:ext cx="7158450" cy="707886"/>
          </a:xfrm>
          <a:prstGeom prst="rect">
            <a:avLst/>
          </a:prstGeom>
          <a:noFill/>
        </p:spPr>
        <p:txBody>
          <a:bodyPr wrap="square">
            <a:spAutoFit/>
          </a:bodyPr>
          <a:lstStyle/>
          <a:p>
            <a:r>
              <a:rPr lang="en-US" altLang="zh-CN" sz="1000" dirty="0"/>
              <a:t>Figure 16.12: Frequency interpretation of a confidence interval. Confidence intervals (CIs) are best understood in the context of repeated sampling. For each sample, a specific confidence interval either includes or excludes the true parameter, here the mean. However, if we sample repeatedly, then the confidence intervals (shown here are 68% confidence intervals, corresponding to sample mean +/- standard error) include the true mean approximately 68% of the time.</a:t>
            </a:r>
            <a:endParaRPr lang="zh-CN" altLang="en-US" sz="1000" dirty="0"/>
          </a:p>
        </p:txBody>
      </p:sp>
    </p:spTree>
    <p:extLst>
      <p:ext uri="{BB962C8B-B14F-4D97-AF65-F5344CB8AC3E}">
        <p14:creationId xmlns:p14="http://schemas.microsoft.com/office/powerpoint/2010/main" val="3050638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Credible interval and confidence interval</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7"/>
            <a:ext cx="4248704" cy="2968867"/>
          </a:xfrm>
        </p:spPr>
        <p:txBody>
          <a:bodyPr>
            <a:normAutofit fontScale="77500" lnSpcReduction="20000"/>
          </a:bodyPr>
          <a:lstStyle/>
          <a:p>
            <a:pPr marL="0" indent="0">
              <a:lnSpc>
                <a:spcPct val="100000"/>
              </a:lnSpc>
              <a:spcBef>
                <a:spcPts val="500"/>
              </a:spcBef>
              <a:buNone/>
            </a:pPr>
            <a:r>
              <a:rPr lang="en-US" dirty="0"/>
              <a:t>To summarize, a </a:t>
            </a:r>
            <a:r>
              <a:rPr lang="en-US" b="1" dirty="0"/>
              <a:t>Bayesian credible interval</a:t>
            </a:r>
            <a:r>
              <a:rPr lang="en-US" dirty="0"/>
              <a:t> makes a statement about the true parameter value and a </a:t>
            </a:r>
            <a:r>
              <a:rPr lang="en-US" b="1" dirty="0"/>
              <a:t>frequentist confidence interval</a:t>
            </a:r>
            <a:r>
              <a:rPr lang="en-US" dirty="0"/>
              <a:t> makes a statement about the null hypothesis. In practice, however, Bayesian and frequentist estimates are </a:t>
            </a:r>
            <a:r>
              <a:rPr lang="en-US" b="1" dirty="0"/>
              <a:t>often quite similar </a:t>
            </a:r>
            <a:r>
              <a:rPr lang="en-US" dirty="0"/>
              <a:t>(Figure 16.13). </a:t>
            </a:r>
          </a:p>
          <a:p>
            <a:pPr marL="0" indent="0">
              <a:lnSpc>
                <a:spcPct val="100000"/>
              </a:lnSpc>
              <a:spcBef>
                <a:spcPts val="500"/>
              </a:spcBef>
              <a:buNone/>
            </a:pPr>
            <a:r>
              <a:rPr lang="en-US" dirty="0"/>
              <a:t>Once conceptual advantage of the </a:t>
            </a:r>
            <a:r>
              <a:rPr lang="en-US" b="1" dirty="0"/>
              <a:t>Bayesian</a:t>
            </a:r>
            <a:r>
              <a:rPr lang="en-US" dirty="0"/>
              <a:t> approach is that it emphasizes </a:t>
            </a:r>
            <a:r>
              <a:rPr lang="en-US" b="1" dirty="0"/>
              <a:t>thinking about the magnitude of an effect</a:t>
            </a:r>
            <a:r>
              <a:rPr lang="en-US" dirty="0"/>
              <a:t>, whereas the </a:t>
            </a:r>
            <a:r>
              <a:rPr lang="en-US" b="1" dirty="0"/>
              <a:t>frequentist </a:t>
            </a:r>
            <a:r>
              <a:rPr lang="en-US" dirty="0"/>
              <a:t>thinking emphasizes </a:t>
            </a:r>
            <a:r>
              <a:rPr lang="en-US" b="1" dirty="0"/>
              <a:t>a binary perspective of an effect either existing or not.</a:t>
            </a:r>
          </a:p>
        </p:txBody>
      </p:sp>
      <p:grpSp>
        <p:nvGrpSpPr>
          <p:cNvPr id="15" name="组合 14">
            <a:extLst>
              <a:ext uri="{FF2B5EF4-FFF2-40B4-BE49-F238E27FC236}">
                <a16:creationId xmlns:a16="http://schemas.microsoft.com/office/drawing/2014/main" id="{308A6125-1F01-E9E9-42A8-C47A54321B8A}"/>
              </a:ext>
            </a:extLst>
          </p:cNvPr>
          <p:cNvGrpSpPr/>
          <p:nvPr/>
        </p:nvGrpSpPr>
        <p:grpSpPr>
          <a:xfrm>
            <a:off x="4877354" y="1369218"/>
            <a:ext cx="3997288" cy="3535360"/>
            <a:chOff x="4877354" y="1542734"/>
            <a:chExt cx="3997288" cy="3535360"/>
          </a:xfrm>
        </p:grpSpPr>
        <p:pic>
          <p:nvPicPr>
            <p:cNvPr id="6" name="图片 5">
              <a:extLst>
                <a:ext uri="{FF2B5EF4-FFF2-40B4-BE49-F238E27FC236}">
                  <a16:creationId xmlns:a16="http://schemas.microsoft.com/office/drawing/2014/main" id="{144C3CD9-E13B-19C9-9B26-DDA2D4127235}"/>
                </a:ext>
              </a:extLst>
            </p:cNvPr>
            <p:cNvPicPr>
              <a:picLocks noChangeAspect="1"/>
            </p:cNvPicPr>
            <p:nvPr/>
          </p:nvPicPr>
          <p:blipFill>
            <a:blip r:embed="rId3"/>
            <a:stretch>
              <a:fillRect/>
            </a:stretch>
          </p:blipFill>
          <p:spPr>
            <a:xfrm>
              <a:off x="5085187" y="1542734"/>
              <a:ext cx="3581621" cy="2019743"/>
            </a:xfrm>
            <a:prstGeom prst="rect">
              <a:avLst/>
            </a:prstGeom>
          </p:spPr>
        </p:pic>
        <p:sp>
          <p:nvSpPr>
            <p:cNvPr id="14" name="文本框 13">
              <a:extLst>
                <a:ext uri="{FF2B5EF4-FFF2-40B4-BE49-F238E27FC236}">
                  <a16:creationId xmlns:a16="http://schemas.microsoft.com/office/drawing/2014/main" id="{4C68B4A8-9B73-4579-B075-0E7EC37A5386}"/>
                </a:ext>
              </a:extLst>
            </p:cNvPr>
            <p:cNvSpPr txBox="1"/>
            <p:nvPr/>
          </p:nvSpPr>
          <p:spPr>
            <a:xfrm>
              <a:off x="4877354" y="3600766"/>
              <a:ext cx="3997288" cy="1477328"/>
            </a:xfrm>
            <a:prstGeom prst="rect">
              <a:avLst/>
            </a:prstGeom>
            <a:noFill/>
          </p:spPr>
          <p:txBody>
            <a:bodyPr wrap="square">
              <a:spAutoFit/>
            </a:bodyPr>
            <a:lstStyle/>
            <a:p>
              <a:r>
                <a:rPr lang="en-US" altLang="zh-CN" sz="900" dirty="0"/>
                <a:t>Figure 16.13: Comparison of frequentist confidence intervals and Bayesian credible intervals for mean chocolate ratings. We see that both approaches yield similar but not exactly identical results. In particular, the Bayesian estimates display a small amount of shrinkage, which is an adjustment of the most extreme parameter estimates towards the overall mean. (Note how the Bayesian estimate for Switzerland is slightly moved to the left and the Bayesian estimate for Peru is slightly moved to the right relative to the respective frequentist estimates.) The frequentist estimates and confidence intervals shown here are identical to the results for 95% confidence shown in Figure 16.7.</a:t>
              </a:r>
              <a:endParaRPr lang="zh-CN" altLang="en-US" sz="900" dirty="0"/>
            </a:p>
          </p:txBody>
        </p:sp>
      </p:grpSp>
      <p:grpSp>
        <p:nvGrpSpPr>
          <p:cNvPr id="21" name="组合 20">
            <a:extLst>
              <a:ext uri="{FF2B5EF4-FFF2-40B4-BE49-F238E27FC236}">
                <a16:creationId xmlns:a16="http://schemas.microsoft.com/office/drawing/2014/main" id="{66B4B0E2-B311-7B4E-F3CA-C94479C08B03}"/>
              </a:ext>
            </a:extLst>
          </p:cNvPr>
          <p:cNvGrpSpPr/>
          <p:nvPr/>
        </p:nvGrpSpPr>
        <p:grpSpPr>
          <a:xfrm>
            <a:off x="262143" y="4098444"/>
            <a:ext cx="4615211" cy="854424"/>
            <a:chOff x="262143" y="4098444"/>
            <a:chExt cx="4615211" cy="854424"/>
          </a:xfrm>
        </p:grpSpPr>
        <p:sp>
          <p:nvSpPr>
            <p:cNvPr id="19" name="文本框 18">
              <a:extLst>
                <a:ext uri="{FF2B5EF4-FFF2-40B4-BE49-F238E27FC236}">
                  <a16:creationId xmlns:a16="http://schemas.microsoft.com/office/drawing/2014/main" id="{AC7D527C-CEBB-C7A8-7C9A-D9ED2AEBC571}"/>
                </a:ext>
              </a:extLst>
            </p:cNvPr>
            <p:cNvSpPr txBox="1"/>
            <p:nvPr/>
          </p:nvSpPr>
          <p:spPr>
            <a:xfrm>
              <a:off x="305354" y="4183427"/>
              <a:ext cx="4572000" cy="769441"/>
            </a:xfrm>
            <a:prstGeom prst="rect">
              <a:avLst/>
            </a:prstGeom>
            <a:noFill/>
          </p:spPr>
          <p:txBody>
            <a:bodyPr wrap="square">
              <a:spAutoFit/>
            </a:bodyPr>
            <a:lstStyle/>
            <a:p>
              <a:r>
                <a:rPr lang="en-US" altLang="zh-CN" sz="1100" dirty="0">
                  <a:solidFill>
                    <a:srgbClr val="466069"/>
                  </a:solidFill>
                  <a:latin typeface="Arial" panose="020B0604020202020204" pitchFamily="34" charset="0"/>
                  <a:cs typeface="Arial" panose="020B0604020202020204" pitchFamily="34" charset="0"/>
                </a:rPr>
                <a:t>     A Bayesian credible interval answers the question: “Where do we expect the true parameter value to lie?” </a:t>
              </a:r>
            </a:p>
            <a:p>
              <a:r>
                <a:rPr lang="en-US" altLang="zh-CN" sz="1100" dirty="0">
                  <a:solidFill>
                    <a:srgbClr val="466069"/>
                  </a:solidFill>
                  <a:latin typeface="Arial" panose="020B0604020202020204" pitchFamily="34" charset="0"/>
                  <a:cs typeface="Arial" panose="020B0604020202020204" pitchFamily="34" charset="0"/>
                </a:rPr>
                <a:t>A frequentist confidence interval answers the question: “How certain are we that the true parameter value is not zero?”</a:t>
              </a:r>
              <a:endParaRPr lang="zh-CN" altLang="en-US" sz="1100" dirty="0">
                <a:solidFill>
                  <a:srgbClr val="466069"/>
                </a:solidFill>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32007D13-1DDB-7A0B-1064-A64E80F5C32E}"/>
                </a:ext>
              </a:extLst>
            </p:cNvPr>
            <p:cNvPicPr>
              <a:picLocks noChangeAspect="1"/>
            </p:cNvPicPr>
            <p:nvPr/>
          </p:nvPicPr>
          <p:blipFill>
            <a:blip r:embed="rId4">
              <a:duotone>
                <a:schemeClr val="accent6">
                  <a:shade val="45000"/>
                  <a:satMod val="135000"/>
                </a:schemeClr>
                <a:prstClr val="white"/>
              </a:duotone>
            </a:blip>
            <a:stretch>
              <a:fillRect/>
            </a:stretch>
          </p:blipFill>
          <p:spPr>
            <a:xfrm>
              <a:off x="262143" y="4098444"/>
              <a:ext cx="317347" cy="341298"/>
            </a:xfrm>
            <a:prstGeom prst="ellipse">
              <a:avLst/>
            </a:prstGeom>
          </p:spPr>
        </p:pic>
      </p:grpSp>
    </p:spTree>
    <p:extLst>
      <p:ext uri="{BB962C8B-B14F-4D97-AF65-F5344CB8AC3E}">
        <p14:creationId xmlns:p14="http://schemas.microsoft.com/office/powerpoint/2010/main" val="110598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Approaches to indicate uncertainty</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77500" lnSpcReduction="20000"/>
          </a:bodyPr>
          <a:lstStyle/>
          <a:p>
            <a:pPr marL="0" indent="0">
              <a:lnSpc>
                <a:spcPct val="120000"/>
              </a:lnSpc>
              <a:spcBef>
                <a:spcPts val="500"/>
              </a:spcBef>
              <a:buNone/>
            </a:pPr>
            <a:r>
              <a:rPr lang="en-US" dirty="0"/>
              <a:t>Two commonly used approaches to indicate uncertainty are </a:t>
            </a:r>
            <a:r>
              <a:rPr lang="en-US" b="1" dirty="0"/>
              <a:t>error bars</a:t>
            </a:r>
            <a:r>
              <a:rPr lang="en-US" dirty="0"/>
              <a:t> and </a:t>
            </a:r>
            <a:r>
              <a:rPr lang="en-US" b="1" dirty="0"/>
              <a:t>confidence bands</a:t>
            </a:r>
            <a:r>
              <a:rPr lang="en-US" dirty="0"/>
              <a:t>. These approaches were developed in the context of scientific publications, and they </a:t>
            </a:r>
            <a:r>
              <a:rPr lang="en-US" b="1" dirty="0"/>
              <a:t>require some amount of expert knowledge</a:t>
            </a:r>
            <a:r>
              <a:rPr lang="en-US" dirty="0"/>
              <a:t> to be interpreted correctly. Yet they are </a:t>
            </a:r>
            <a:r>
              <a:rPr lang="en-US" b="1" dirty="0"/>
              <a:t>precise and space efficient</a:t>
            </a:r>
            <a:r>
              <a:rPr lang="en-US" dirty="0"/>
              <a:t>. By using error bars, for example, we can show the uncertainties of many different parameter estimates in a single graph.</a:t>
            </a:r>
          </a:p>
          <a:p>
            <a:pPr marL="0" indent="0">
              <a:lnSpc>
                <a:spcPct val="120000"/>
              </a:lnSpc>
              <a:spcBef>
                <a:spcPts val="500"/>
              </a:spcBef>
              <a:buNone/>
            </a:pPr>
            <a:r>
              <a:rPr lang="en-US" dirty="0"/>
              <a:t> For a lay audience, however, visualization strategies that create a strong intuitive impression of the uncertainty will be preferable, even if they come at the cost of either reduced visualization accuracy or less data-dense displays. Options here include </a:t>
            </a:r>
            <a:r>
              <a:rPr lang="en-US" b="1" dirty="0"/>
              <a:t>frequency framing</a:t>
            </a:r>
            <a:r>
              <a:rPr lang="en-US" dirty="0"/>
              <a:t>, where </a:t>
            </a:r>
            <a:r>
              <a:rPr lang="en-US" b="1" dirty="0"/>
              <a:t>we</a:t>
            </a:r>
            <a:r>
              <a:rPr lang="en-US" dirty="0"/>
              <a:t> </a:t>
            </a:r>
            <a:r>
              <a:rPr lang="en-US" b="1" dirty="0"/>
              <a:t>explicitly draw different possible scenarios in approximate proportions, or animations that cycle through different possible scenarios.</a:t>
            </a:r>
          </a:p>
        </p:txBody>
      </p:sp>
    </p:spTree>
    <p:extLst>
      <p:ext uri="{BB962C8B-B14F-4D97-AF65-F5344CB8AC3E}">
        <p14:creationId xmlns:p14="http://schemas.microsoft.com/office/powerpoint/2010/main" val="2670066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628650" y="575352"/>
            <a:ext cx="8026252" cy="692663"/>
          </a:xfrm>
        </p:spPr>
        <p:txBody>
          <a:bodyPr>
            <a:noAutofit/>
          </a:bodyPr>
          <a:lstStyle/>
          <a:p>
            <a:r>
              <a:rPr lang="en-US" altLang="zh-CN" sz="2000" dirty="0"/>
              <a:t>Bayesians are applicable to visualizing distributions approaches discussed in Chapters 7, 8, and 9 </a:t>
            </a:r>
            <a:endParaRPr lang="en-US" sz="2000"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333210" cy="3550111"/>
          </a:xfrm>
        </p:spPr>
        <p:txBody>
          <a:bodyPr>
            <a:normAutofit fontScale="55000" lnSpcReduction="20000"/>
          </a:bodyPr>
          <a:lstStyle/>
          <a:p>
            <a:pPr marL="0" indent="0">
              <a:lnSpc>
                <a:spcPct val="110000"/>
              </a:lnSpc>
              <a:spcBef>
                <a:spcPts val="400"/>
              </a:spcBef>
              <a:buNone/>
            </a:pPr>
            <a:r>
              <a:rPr lang="en-US" dirty="0"/>
              <a:t>The central goal of Bayesian estimation is to obtain the posterior distribution. Therefore, Bayesians commonly </a:t>
            </a:r>
            <a:r>
              <a:rPr lang="en-US" b="1" dirty="0"/>
              <a:t>visualize the entire distribution</a:t>
            </a:r>
            <a:r>
              <a:rPr lang="en-US" dirty="0"/>
              <a:t> rather than simplifying it into a credible interval. </a:t>
            </a:r>
          </a:p>
          <a:p>
            <a:pPr marL="0" indent="0">
              <a:lnSpc>
                <a:spcPct val="110000"/>
              </a:lnSpc>
              <a:spcBef>
                <a:spcPts val="400"/>
              </a:spcBef>
              <a:buNone/>
            </a:pPr>
            <a:r>
              <a:rPr lang="en-US" dirty="0"/>
              <a:t>In terms of data visualization, therefore, all the approaches to visualizing distributions discussed in Chapters 7, 8, and 9 are applicable. Specifically, histograms, density plots, boxplots, violins, and ridgeline plots are all commonly used to visualize Bayesian posterior distributions. </a:t>
            </a:r>
          </a:p>
          <a:p>
            <a:pPr marL="0" indent="0">
              <a:lnSpc>
                <a:spcPct val="110000"/>
              </a:lnSpc>
              <a:spcBef>
                <a:spcPts val="400"/>
              </a:spcBef>
              <a:buNone/>
            </a:pPr>
            <a:r>
              <a:rPr lang="en-US" dirty="0"/>
              <a:t>Since these approaches have been discussed at length in their specific chapters, I will here show only one example, using a ridgeline plot to show Bayesian posterior distributions of mean chocolate ratings (Figure 16.14). In this specific case, I have added shading under the curve to indicate defined regions of posterior probabilities. </a:t>
            </a:r>
          </a:p>
          <a:p>
            <a:pPr marL="0" indent="0">
              <a:lnSpc>
                <a:spcPct val="110000"/>
              </a:lnSpc>
              <a:spcBef>
                <a:spcPts val="400"/>
              </a:spcBef>
              <a:buNone/>
            </a:pPr>
            <a:r>
              <a:rPr lang="en-US" dirty="0"/>
              <a:t>As </a:t>
            </a:r>
            <a:r>
              <a:rPr lang="en-US" b="1" dirty="0"/>
              <a:t>alternative to shading</a:t>
            </a:r>
            <a:r>
              <a:rPr lang="en-US" dirty="0"/>
              <a:t>, I could also have drawn quantile </a:t>
            </a:r>
            <a:r>
              <a:rPr lang="en-US" dirty="0" err="1"/>
              <a:t>dotplots</a:t>
            </a:r>
            <a:r>
              <a:rPr lang="en-US" dirty="0"/>
              <a:t>, or I could have added graded error bars underneath each distribution. Ridgeline plots with error bars underneath are called </a:t>
            </a:r>
            <a:r>
              <a:rPr lang="en-US" b="1" dirty="0"/>
              <a:t>half eyes</a:t>
            </a:r>
            <a:r>
              <a:rPr lang="en-US" dirty="0"/>
              <a:t>, and violin plots with error bars are called </a:t>
            </a:r>
            <a:r>
              <a:rPr lang="en-US" b="1" dirty="0"/>
              <a:t>eye plots </a:t>
            </a:r>
            <a:r>
              <a:rPr lang="en-US" dirty="0"/>
              <a:t>(Chapter 5.6).</a:t>
            </a:r>
          </a:p>
        </p:txBody>
      </p:sp>
      <p:grpSp>
        <p:nvGrpSpPr>
          <p:cNvPr id="11" name="组合 10">
            <a:extLst>
              <a:ext uri="{FF2B5EF4-FFF2-40B4-BE49-F238E27FC236}">
                <a16:creationId xmlns:a16="http://schemas.microsoft.com/office/drawing/2014/main" id="{349EA4F6-3FA8-ECE4-3463-296556E7E28E}"/>
              </a:ext>
            </a:extLst>
          </p:cNvPr>
          <p:cNvGrpSpPr/>
          <p:nvPr/>
        </p:nvGrpSpPr>
        <p:grpSpPr>
          <a:xfrm>
            <a:off x="4990419" y="1467294"/>
            <a:ext cx="3947797" cy="3265143"/>
            <a:chOff x="4990419" y="1467294"/>
            <a:chExt cx="3947797" cy="3265143"/>
          </a:xfrm>
        </p:grpSpPr>
        <p:pic>
          <p:nvPicPr>
            <p:cNvPr id="6" name="图片 5">
              <a:extLst>
                <a:ext uri="{FF2B5EF4-FFF2-40B4-BE49-F238E27FC236}">
                  <a16:creationId xmlns:a16="http://schemas.microsoft.com/office/drawing/2014/main" id="{E0015EBF-5A8D-1205-48BE-B2B3D068AE64}"/>
                </a:ext>
              </a:extLst>
            </p:cNvPr>
            <p:cNvPicPr>
              <a:picLocks noChangeAspect="1"/>
            </p:cNvPicPr>
            <p:nvPr/>
          </p:nvPicPr>
          <p:blipFill>
            <a:blip r:embed="rId3"/>
            <a:stretch>
              <a:fillRect/>
            </a:stretch>
          </p:blipFill>
          <p:spPr>
            <a:xfrm>
              <a:off x="4990419" y="1467294"/>
              <a:ext cx="3947797" cy="2284560"/>
            </a:xfrm>
            <a:prstGeom prst="rect">
              <a:avLst/>
            </a:prstGeom>
          </p:spPr>
        </p:pic>
        <p:sp>
          <p:nvSpPr>
            <p:cNvPr id="10" name="文本框 9">
              <a:extLst>
                <a:ext uri="{FF2B5EF4-FFF2-40B4-BE49-F238E27FC236}">
                  <a16:creationId xmlns:a16="http://schemas.microsoft.com/office/drawing/2014/main" id="{A79A0362-AE68-87EF-3C54-CA295B1470B6}"/>
                </a:ext>
              </a:extLst>
            </p:cNvPr>
            <p:cNvSpPr txBox="1"/>
            <p:nvPr/>
          </p:nvSpPr>
          <p:spPr>
            <a:xfrm>
              <a:off x="5222358" y="3809107"/>
              <a:ext cx="3661144" cy="923330"/>
            </a:xfrm>
            <a:prstGeom prst="rect">
              <a:avLst/>
            </a:prstGeom>
            <a:noFill/>
          </p:spPr>
          <p:txBody>
            <a:bodyPr wrap="square">
              <a:spAutoFit/>
            </a:bodyPr>
            <a:lstStyle/>
            <a:p>
              <a:r>
                <a:rPr lang="en-US" altLang="zh-CN" sz="900" dirty="0"/>
                <a:t>Figure 16.14: Bayesian posterior distributions of mean chocolate bar ratings, shown as a ridgeline plot. The red dots represent the medians of each posterior distribution. Because it is difficult to convert a continuous distribution into specific confidence regions by eye, I have added shading under each curve to indicate the center 80%, 95%, and 99% of each posterior distribution.</a:t>
              </a:r>
              <a:endParaRPr lang="zh-CN" altLang="en-US" sz="900" dirty="0"/>
            </a:p>
          </p:txBody>
        </p:sp>
      </p:grpSp>
    </p:spTree>
    <p:extLst>
      <p:ext uri="{BB962C8B-B14F-4D97-AF65-F5344CB8AC3E}">
        <p14:creationId xmlns:p14="http://schemas.microsoft.com/office/powerpoint/2010/main" val="331513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fontScale="90000"/>
          </a:bodyPr>
          <a:lstStyle/>
          <a:p>
            <a:r>
              <a:rPr lang="en-US" dirty="0"/>
              <a:t>16.3 Visualizing the uncertainty of curve fits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640377" cy="3450875"/>
          </a:xfrm>
        </p:spPr>
        <p:txBody>
          <a:bodyPr>
            <a:normAutofit fontScale="70000" lnSpcReduction="20000"/>
          </a:bodyPr>
          <a:lstStyle/>
          <a:p>
            <a:pPr marL="0" indent="0">
              <a:lnSpc>
                <a:spcPct val="110000"/>
              </a:lnSpc>
              <a:spcBef>
                <a:spcPts val="500"/>
              </a:spcBef>
              <a:buNone/>
            </a:pPr>
            <a:r>
              <a:rPr lang="en-US" dirty="0"/>
              <a:t>In Chapter 14, we discussed how to show a trend in a dataset by fitting a straight line or curve to the data. These trend estimates also have uncertainty, and it is customary to show the uncertainty in a trend line with a </a:t>
            </a:r>
            <a:r>
              <a:rPr lang="en-US" b="1" dirty="0"/>
              <a:t>confidence band</a:t>
            </a:r>
            <a:r>
              <a:rPr lang="en-US" dirty="0"/>
              <a:t> (Figure 16.15). </a:t>
            </a:r>
          </a:p>
          <a:p>
            <a:pPr marL="0" indent="0">
              <a:lnSpc>
                <a:spcPct val="110000"/>
              </a:lnSpc>
              <a:spcBef>
                <a:spcPts val="500"/>
              </a:spcBef>
              <a:buNone/>
            </a:pPr>
            <a:r>
              <a:rPr lang="en-US" dirty="0"/>
              <a:t>The confidence band provides us with a range of different fit lines that would be compatible with the data. When students encounter a confidence band for the first time, they are often surprised that even a perfectly straight line fit produces a confidence band that is curved. </a:t>
            </a:r>
          </a:p>
          <a:p>
            <a:pPr marL="0" indent="0">
              <a:lnSpc>
                <a:spcPct val="110000"/>
              </a:lnSpc>
              <a:spcBef>
                <a:spcPts val="500"/>
              </a:spcBef>
              <a:buNone/>
            </a:pPr>
            <a:r>
              <a:rPr lang="en-US" b="1" dirty="0"/>
              <a:t>The reason for the curvature </a:t>
            </a:r>
            <a:r>
              <a:rPr lang="en-US" dirty="0"/>
              <a:t>is that the straight line fit can move in two distinct directions: it can</a:t>
            </a:r>
            <a:r>
              <a:rPr lang="en-US" b="1" dirty="0"/>
              <a:t> move up and down </a:t>
            </a:r>
            <a:r>
              <a:rPr lang="en-US" dirty="0"/>
              <a:t>(i.e., have different </a:t>
            </a:r>
            <a:r>
              <a:rPr lang="en-US" dirty="0" err="1"/>
              <a:t>interepts</a:t>
            </a:r>
            <a:r>
              <a:rPr lang="en-US" dirty="0"/>
              <a:t>), and it can</a:t>
            </a:r>
            <a:r>
              <a:rPr lang="en-US" b="1" dirty="0"/>
              <a:t> rotate </a:t>
            </a:r>
            <a:r>
              <a:rPr lang="en-US" dirty="0"/>
              <a:t>(i.e., have different slopes). </a:t>
            </a:r>
          </a:p>
        </p:txBody>
      </p:sp>
      <p:grpSp>
        <p:nvGrpSpPr>
          <p:cNvPr id="11" name="组合 10">
            <a:extLst>
              <a:ext uri="{FF2B5EF4-FFF2-40B4-BE49-F238E27FC236}">
                <a16:creationId xmlns:a16="http://schemas.microsoft.com/office/drawing/2014/main" id="{E8692B82-5B76-CDFF-7668-BE12799171CE}"/>
              </a:ext>
            </a:extLst>
          </p:cNvPr>
          <p:cNvGrpSpPr/>
          <p:nvPr/>
        </p:nvGrpSpPr>
        <p:grpSpPr>
          <a:xfrm>
            <a:off x="5419088" y="1438939"/>
            <a:ext cx="3574851" cy="3291455"/>
            <a:chOff x="5419088" y="1438939"/>
            <a:chExt cx="3574851" cy="3291455"/>
          </a:xfrm>
        </p:grpSpPr>
        <p:pic>
          <p:nvPicPr>
            <p:cNvPr id="6" name="图片 5">
              <a:extLst>
                <a:ext uri="{FF2B5EF4-FFF2-40B4-BE49-F238E27FC236}">
                  <a16:creationId xmlns:a16="http://schemas.microsoft.com/office/drawing/2014/main" id="{199AC1B8-378D-6253-8442-E8DC102040F0}"/>
                </a:ext>
              </a:extLst>
            </p:cNvPr>
            <p:cNvPicPr>
              <a:picLocks noChangeAspect="1"/>
            </p:cNvPicPr>
            <p:nvPr/>
          </p:nvPicPr>
          <p:blipFill>
            <a:blip r:embed="rId3"/>
            <a:stretch>
              <a:fillRect/>
            </a:stretch>
          </p:blipFill>
          <p:spPr>
            <a:xfrm>
              <a:off x="5419088" y="1438939"/>
              <a:ext cx="3410586" cy="2518587"/>
            </a:xfrm>
            <a:prstGeom prst="rect">
              <a:avLst/>
            </a:prstGeom>
          </p:spPr>
        </p:pic>
        <p:sp>
          <p:nvSpPr>
            <p:cNvPr id="10" name="文本框 9">
              <a:extLst>
                <a:ext uri="{FF2B5EF4-FFF2-40B4-BE49-F238E27FC236}">
                  <a16:creationId xmlns:a16="http://schemas.microsoft.com/office/drawing/2014/main" id="{D344B42B-B01A-51A6-CB8E-424BC8140A68}"/>
                </a:ext>
              </a:extLst>
            </p:cNvPr>
            <p:cNvSpPr txBox="1"/>
            <p:nvPr/>
          </p:nvSpPr>
          <p:spPr>
            <a:xfrm>
              <a:off x="5419088" y="3945564"/>
              <a:ext cx="3574851" cy="784830"/>
            </a:xfrm>
            <a:prstGeom prst="rect">
              <a:avLst/>
            </a:prstGeom>
            <a:noFill/>
          </p:spPr>
          <p:txBody>
            <a:bodyPr wrap="square">
              <a:spAutoFit/>
            </a:bodyPr>
            <a:lstStyle/>
            <a:p>
              <a:r>
                <a:rPr lang="en-US" altLang="zh-CN" sz="900" dirty="0"/>
                <a:t>Figure 16.15: Head length versus body mass for male blue jays, as in Figure 14.7. The straight blue line represents the best linear fit to the data, and the gray band around the line shows the uncertainty in the linear fit. The gray band represents a 95% confidence level. Data source: Keith </a:t>
              </a:r>
              <a:r>
                <a:rPr lang="en-US" altLang="zh-CN" sz="900" dirty="0" err="1"/>
                <a:t>Tarvin</a:t>
              </a:r>
              <a:r>
                <a:rPr lang="en-US" altLang="zh-CN" sz="900" dirty="0"/>
                <a:t>, Oberlin College</a:t>
              </a:r>
              <a:endParaRPr lang="zh-CN" altLang="en-US" sz="900" dirty="0"/>
            </a:p>
          </p:txBody>
        </p:sp>
      </p:grpSp>
    </p:spTree>
    <p:extLst>
      <p:ext uri="{BB962C8B-B14F-4D97-AF65-F5344CB8AC3E}">
        <p14:creationId xmlns:p14="http://schemas.microsoft.com/office/powerpoint/2010/main" val="1820419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How are the confidence band arisen</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170178" cy="3263504"/>
          </a:xfrm>
        </p:spPr>
        <p:txBody>
          <a:bodyPr>
            <a:normAutofit fontScale="92500" lnSpcReduction="10000"/>
          </a:bodyPr>
          <a:lstStyle/>
          <a:p>
            <a:pPr marL="0" indent="0">
              <a:buNone/>
            </a:pPr>
            <a:r>
              <a:rPr lang="en-US" altLang="zh-CN" dirty="0"/>
              <a:t>We can visually show how the confidence band arises by drawing a set of alternative fit lines randomly generated from the posterior distribution of the fit parameters. </a:t>
            </a:r>
          </a:p>
          <a:p>
            <a:pPr marL="0" indent="0">
              <a:buNone/>
            </a:pPr>
            <a:r>
              <a:rPr lang="en-US" altLang="zh-CN" dirty="0"/>
              <a:t>This is done in Figure 16.16, which shows 15 randomly chosen alternative </a:t>
            </a:r>
            <a:r>
              <a:rPr lang="en-US" altLang="zh-CN" dirty="0" err="1"/>
              <a:t>fits.We</a:t>
            </a:r>
            <a:r>
              <a:rPr lang="en-US" altLang="zh-CN" dirty="0"/>
              <a:t> see that even though each line is perfectly straight, the combination of different slopes and intercepts of each line generates an overall shape that looks just like the confidence band.</a:t>
            </a:r>
            <a:endParaRPr lang="en-US" dirty="0"/>
          </a:p>
        </p:txBody>
      </p:sp>
      <p:grpSp>
        <p:nvGrpSpPr>
          <p:cNvPr id="13" name="组合 12">
            <a:extLst>
              <a:ext uri="{FF2B5EF4-FFF2-40B4-BE49-F238E27FC236}">
                <a16:creationId xmlns:a16="http://schemas.microsoft.com/office/drawing/2014/main" id="{BDA08FB5-712E-9086-E7CD-7346198E55F7}"/>
              </a:ext>
            </a:extLst>
          </p:cNvPr>
          <p:cNvGrpSpPr/>
          <p:nvPr/>
        </p:nvGrpSpPr>
        <p:grpSpPr>
          <a:xfrm>
            <a:off x="5415074" y="1525165"/>
            <a:ext cx="3505200" cy="3126096"/>
            <a:chOff x="5415074" y="1525165"/>
            <a:chExt cx="3505200" cy="3126096"/>
          </a:xfrm>
        </p:grpSpPr>
        <p:pic>
          <p:nvPicPr>
            <p:cNvPr id="6" name="图片 5">
              <a:extLst>
                <a:ext uri="{FF2B5EF4-FFF2-40B4-BE49-F238E27FC236}">
                  <a16:creationId xmlns:a16="http://schemas.microsoft.com/office/drawing/2014/main" id="{12C77C6A-C2FC-DBE4-CB76-0D3566310598}"/>
                </a:ext>
              </a:extLst>
            </p:cNvPr>
            <p:cNvPicPr>
              <a:picLocks noChangeAspect="1"/>
            </p:cNvPicPr>
            <p:nvPr/>
          </p:nvPicPr>
          <p:blipFill>
            <a:blip r:embed="rId3"/>
            <a:stretch>
              <a:fillRect/>
            </a:stretch>
          </p:blipFill>
          <p:spPr>
            <a:xfrm>
              <a:off x="5415074" y="1525165"/>
              <a:ext cx="3320016" cy="2479765"/>
            </a:xfrm>
            <a:prstGeom prst="rect">
              <a:avLst/>
            </a:prstGeom>
          </p:spPr>
        </p:pic>
        <p:sp>
          <p:nvSpPr>
            <p:cNvPr id="12" name="文本框 11">
              <a:extLst>
                <a:ext uri="{FF2B5EF4-FFF2-40B4-BE49-F238E27FC236}">
                  <a16:creationId xmlns:a16="http://schemas.microsoft.com/office/drawing/2014/main" id="{444458A2-2CA6-F099-179D-533EFB79ADC6}"/>
                </a:ext>
              </a:extLst>
            </p:cNvPr>
            <p:cNvSpPr txBox="1"/>
            <p:nvPr/>
          </p:nvSpPr>
          <p:spPr>
            <a:xfrm>
              <a:off x="5415074" y="4004930"/>
              <a:ext cx="3505200" cy="646331"/>
            </a:xfrm>
            <a:prstGeom prst="rect">
              <a:avLst/>
            </a:prstGeom>
            <a:noFill/>
          </p:spPr>
          <p:txBody>
            <a:bodyPr wrap="square">
              <a:spAutoFit/>
            </a:bodyPr>
            <a:lstStyle/>
            <a:p>
              <a:r>
                <a:rPr lang="en-US" altLang="zh-CN" sz="900" dirty="0"/>
                <a:t>Figure 16.16: Head length versus body mass for male blue jays. In contrast to Figure 16.15, the straight blue lines now represent equally likely alternative fits randomly drawn from the posterior distribution. Data source: Keith </a:t>
              </a:r>
              <a:r>
                <a:rPr lang="en-US" altLang="zh-CN" sz="900" dirty="0" err="1"/>
                <a:t>Tarvin</a:t>
              </a:r>
              <a:r>
                <a:rPr lang="en-US" altLang="zh-CN" sz="900" dirty="0"/>
                <a:t>, Oberlin College</a:t>
              </a:r>
              <a:endParaRPr lang="zh-CN" altLang="en-US" sz="900" dirty="0"/>
            </a:p>
          </p:txBody>
        </p:sp>
      </p:grpSp>
    </p:spTree>
    <p:extLst>
      <p:ext uri="{BB962C8B-B14F-4D97-AF65-F5344CB8AC3E}">
        <p14:creationId xmlns:p14="http://schemas.microsoft.com/office/powerpoint/2010/main" val="16796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altLang="zh-CN" dirty="0"/>
              <a:t>Graded confidence band</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484865"/>
            <a:ext cx="4524597" cy="3486316"/>
          </a:xfrm>
        </p:spPr>
        <p:txBody>
          <a:bodyPr>
            <a:normAutofit fontScale="92500" lnSpcReduction="20000"/>
          </a:bodyPr>
          <a:lstStyle/>
          <a:p>
            <a:pPr marL="0" indent="0">
              <a:lnSpc>
                <a:spcPct val="100000"/>
              </a:lnSpc>
              <a:spcBef>
                <a:spcPts val="500"/>
              </a:spcBef>
              <a:buNone/>
            </a:pPr>
            <a:r>
              <a:rPr lang="en-US" dirty="0"/>
              <a:t>To draw a confidence band, we need to specify a confidence level, and just as we saw for error bars and posterior probabilities, it can be useful to highlight different levels of confidence. This leads us to the </a:t>
            </a:r>
            <a:r>
              <a:rPr lang="en-US" b="1" dirty="0"/>
              <a:t>graded confidence band</a:t>
            </a:r>
            <a:r>
              <a:rPr lang="en-US" dirty="0"/>
              <a:t>, which shows several confidence levels at once (Figure 16.17). </a:t>
            </a:r>
          </a:p>
          <a:p>
            <a:pPr marL="0" indent="0">
              <a:lnSpc>
                <a:spcPct val="100000"/>
              </a:lnSpc>
              <a:spcBef>
                <a:spcPts val="500"/>
              </a:spcBef>
              <a:buNone/>
            </a:pPr>
            <a:r>
              <a:rPr lang="en-US" dirty="0"/>
              <a:t>A graded confidence band enhances the sense of uncertainty in the reader, and it forces the reader to confront the possibility that the data might support different alternative trend lines.</a:t>
            </a:r>
          </a:p>
        </p:txBody>
      </p:sp>
      <p:grpSp>
        <p:nvGrpSpPr>
          <p:cNvPr id="11" name="组合 10">
            <a:extLst>
              <a:ext uri="{FF2B5EF4-FFF2-40B4-BE49-F238E27FC236}">
                <a16:creationId xmlns:a16="http://schemas.microsoft.com/office/drawing/2014/main" id="{C7AC7810-122D-6ED4-092E-AF646B5F5E4A}"/>
              </a:ext>
            </a:extLst>
          </p:cNvPr>
          <p:cNvGrpSpPr/>
          <p:nvPr/>
        </p:nvGrpSpPr>
        <p:grpSpPr>
          <a:xfrm>
            <a:off x="5204637" y="1483702"/>
            <a:ext cx="3795823" cy="3166638"/>
            <a:chOff x="5204637" y="1483702"/>
            <a:chExt cx="3795823" cy="3166638"/>
          </a:xfrm>
        </p:grpSpPr>
        <p:pic>
          <p:nvPicPr>
            <p:cNvPr id="6" name="图片 5">
              <a:extLst>
                <a:ext uri="{FF2B5EF4-FFF2-40B4-BE49-F238E27FC236}">
                  <a16:creationId xmlns:a16="http://schemas.microsoft.com/office/drawing/2014/main" id="{181EC8EC-B30A-C18C-4DE1-B1F2BEE655F3}"/>
                </a:ext>
              </a:extLst>
            </p:cNvPr>
            <p:cNvPicPr>
              <a:picLocks noChangeAspect="1"/>
            </p:cNvPicPr>
            <p:nvPr/>
          </p:nvPicPr>
          <p:blipFill>
            <a:blip r:embed="rId3"/>
            <a:stretch>
              <a:fillRect/>
            </a:stretch>
          </p:blipFill>
          <p:spPr>
            <a:xfrm>
              <a:off x="5365899" y="1483702"/>
              <a:ext cx="3355514" cy="2419693"/>
            </a:xfrm>
            <a:prstGeom prst="rect">
              <a:avLst/>
            </a:prstGeom>
          </p:spPr>
        </p:pic>
        <p:sp>
          <p:nvSpPr>
            <p:cNvPr id="10" name="文本框 9">
              <a:extLst>
                <a:ext uri="{FF2B5EF4-FFF2-40B4-BE49-F238E27FC236}">
                  <a16:creationId xmlns:a16="http://schemas.microsoft.com/office/drawing/2014/main" id="{9DEF7A2C-134E-E6D9-1BB4-A5187C09DEDA}"/>
                </a:ext>
              </a:extLst>
            </p:cNvPr>
            <p:cNvSpPr txBox="1"/>
            <p:nvPr/>
          </p:nvSpPr>
          <p:spPr>
            <a:xfrm>
              <a:off x="5204637" y="4004009"/>
              <a:ext cx="3795823" cy="646331"/>
            </a:xfrm>
            <a:prstGeom prst="rect">
              <a:avLst/>
            </a:prstGeom>
            <a:noFill/>
          </p:spPr>
          <p:txBody>
            <a:bodyPr wrap="square">
              <a:spAutoFit/>
            </a:bodyPr>
            <a:lstStyle/>
            <a:p>
              <a:r>
                <a:rPr lang="en-US" altLang="zh-CN" sz="900" dirty="0"/>
                <a:t>Figure 16.17: Head length versus body mass for male blue jays. As in the case of error bars, we can draw graded confidence bands to highlight the uncertainty in the estimate. Data source: Keith </a:t>
              </a:r>
              <a:r>
                <a:rPr lang="en-US" altLang="zh-CN" sz="900" dirty="0" err="1"/>
                <a:t>Tarvin</a:t>
              </a:r>
              <a:r>
                <a:rPr lang="en-US" altLang="zh-CN" sz="900" dirty="0"/>
                <a:t>, Oberlin College</a:t>
              </a:r>
              <a:endParaRPr lang="zh-CN" altLang="en-US" sz="900" dirty="0"/>
            </a:p>
          </p:txBody>
        </p:sp>
      </p:grpSp>
    </p:spTree>
    <p:extLst>
      <p:ext uri="{BB962C8B-B14F-4D97-AF65-F5344CB8AC3E}">
        <p14:creationId xmlns:p14="http://schemas.microsoft.com/office/powerpoint/2010/main" val="1306096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Confidence bands for non-linear curve fits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3810443" cy="3691879"/>
          </a:xfrm>
        </p:spPr>
        <p:txBody>
          <a:bodyPr>
            <a:normAutofit fontScale="70000" lnSpcReduction="20000"/>
          </a:bodyPr>
          <a:lstStyle/>
          <a:p>
            <a:pPr marL="0" indent="0">
              <a:lnSpc>
                <a:spcPct val="110000"/>
              </a:lnSpc>
              <a:spcBef>
                <a:spcPts val="400"/>
              </a:spcBef>
              <a:buNone/>
            </a:pPr>
            <a:r>
              <a:rPr lang="en-US" dirty="0"/>
              <a:t>We can also draw confidence bands for non-linear curve fits. Such confidence bands look nice but can be difficult to interpret (Figure 16.18). </a:t>
            </a:r>
          </a:p>
          <a:p>
            <a:pPr marL="0" indent="0">
              <a:lnSpc>
                <a:spcPct val="110000"/>
              </a:lnSpc>
              <a:spcBef>
                <a:spcPts val="400"/>
              </a:spcBef>
              <a:buNone/>
            </a:pPr>
            <a:r>
              <a:rPr lang="en-US" dirty="0"/>
              <a:t>If we look at Figure 16.18a, we may think that the confidence band arises by moving the blue line up and down and maybe deforming it slightly. </a:t>
            </a:r>
          </a:p>
          <a:p>
            <a:pPr marL="0" indent="0">
              <a:lnSpc>
                <a:spcPct val="110000"/>
              </a:lnSpc>
              <a:spcBef>
                <a:spcPts val="400"/>
              </a:spcBef>
              <a:buNone/>
            </a:pPr>
            <a:r>
              <a:rPr lang="en-US" dirty="0"/>
              <a:t>However, as Figure 16.18b reveals, the confidence band represents a family of curves that are all quite a bit more wiggly than the overall best fit shown in part (a). </a:t>
            </a:r>
          </a:p>
          <a:p>
            <a:pPr marL="0" indent="0">
              <a:lnSpc>
                <a:spcPct val="110000"/>
              </a:lnSpc>
              <a:spcBef>
                <a:spcPts val="400"/>
              </a:spcBef>
              <a:buNone/>
            </a:pPr>
            <a:r>
              <a:rPr lang="en-US" dirty="0"/>
              <a:t>This is a general principle of non-linear curve fits. </a:t>
            </a:r>
            <a:r>
              <a:rPr lang="en-US" b="1" dirty="0"/>
              <a:t>Uncertainty corresponds not just to a movement of the curve up and down but also to increased </a:t>
            </a:r>
            <a:r>
              <a:rPr lang="en-US" b="1" dirty="0" err="1"/>
              <a:t>wiggliness</a:t>
            </a:r>
            <a:r>
              <a:rPr lang="en-US" b="1" dirty="0"/>
              <a:t>.</a:t>
            </a:r>
          </a:p>
        </p:txBody>
      </p:sp>
      <p:pic>
        <p:nvPicPr>
          <p:cNvPr id="6" name="图片 5">
            <a:extLst>
              <a:ext uri="{FF2B5EF4-FFF2-40B4-BE49-F238E27FC236}">
                <a16:creationId xmlns:a16="http://schemas.microsoft.com/office/drawing/2014/main" id="{113F2070-805B-594A-BDF8-7EDE9254E3C3}"/>
              </a:ext>
            </a:extLst>
          </p:cNvPr>
          <p:cNvPicPr>
            <a:picLocks noChangeAspect="1"/>
          </p:cNvPicPr>
          <p:nvPr/>
        </p:nvPicPr>
        <p:blipFill>
          <a:blip r:embed="rId3"/>
          <a:stretch>
            <a:fillRect/>
          </a:stretch>
        </p:blipFill>
        <p:spPr>
          <a:xfrm>
            <a:off x="4352261" y="1707654"/>
            <a:ext cx="4605180" cy="1728191"/>
          </a:xfrm>
          <a:prstGeom prst="rect">
            <a:avLst/>
          </a:prstGeom>
        </p:spPr>
      </p:pic>
      <p:sp>
        <p:nvSpPr>
          <p:cNvPr id="12" name="文本框 11">
            <a:extLst>
              <a:ext uri="{FF2B5EF4-FFF2-40B4-BE49-F238E27FC236}">
                <a16:creationId xmlns:a16="http://schemas.microsoft.com/office/drawing/2014/main" id="{A0D23C42-48BD-8AD1-0A7E-7EFD113355E1}"/>
              </a:ext>
            </a:extLst>
          </p:cNvPr>
          <p:cNvSpPr txBox="1"/>
          <p:nvPr/>
        </p:nvSpPr>
        <p:spPr>
          <a:xfrm>
            <a:off x="4704907" y="3595314"/>
            <a:ext cx="4036828" cy="784830"/>
          </a:xfrm>
          <a:prstGeom prst="rect">
            <a:avLst/>
          </a:prstGeom>
          <a:noFill/>
        </p:spPr>
        <p:txBody>
          <a:bodyPr wrap="square">
            <a:spAutoFit/>
          </a:bodyPr>
          <a:lstStyle/>
          <a:p>
            <a:r>
              <a:rPr lang="en-US" altLang="zh-CN" sz="900" dirty="0"/>
              <a:t>Figure 16.18: Fuel efficiency versus displacement, for 32 cars (1973–74 models). Each dot represents one car, and the smooth lines were obtained by fitting a cubic regression spline with 5 knots. (a) Best fit spline and confidence band. (b) Equally likely alternative fits drawn from the posterior distribution. Data source: Motor Trend, 1974.</a:t>
            </a:r>
            <a:endParaRPr lang="zh-CN" altLang="en-US" sz="900" dirty="0"/>
          </a:p>
        </p:txBody>
      </p:sp>
    </p:spTree>
    <p:extLst>
      <p:ext uri="{BB962C8B-B14F-4D97-AF65-F5344CB8AC3E}">
        <p14:creationId xmlns:p14="http://schemas.microsoft.com/office/powerpoint/2010/main" val="194810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16.4 Hypothetical outcome plots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All static visualizations of uncertainty suffer from the problem that viewers may interpret some aspect of the uncertainty visualization as a deterministic feature of the data (</a:t>
            </a:r>
            <a:r>
              <a:rPr lang="en-US" b="1" dirty="0"/>
              <a:t>deterministic construal error</a:t>
            </a:r>
            <a:r>
              <a:rPr lang="en-US" dirty="0"/>
              <a:t>). </a:t>
            </a:r>
          </a:p>
          <a:p>
            <a:pPr marL="0" indent="0">
              <a:buNone/>
            </a:pPr>
            <a:r>
              <a:rPr lang="en-US" dirty="0"/>
              <a:t>We can avoid this problem by visualizing uncertainty through animation, by cycling through a number of different but equally likely plots. This kind of a visualization is called a </a:t>
            </a:r>
            <a:r>
              <a:rPr lang="en-US" b="1" dirty="0"/>
              <a:t>hypothetical outcome plot </a:t>
            </a:r>
            <a:r>
              <a:rPr lang="en-US" dirty="0"/>
              <a:t>(</a:t>
            </a:r>
            <a:r>
              <a:rPr lang="en-US" dirty="0" err="1"/>
              <a:t>Hullman</a:t>
            </a:r>
            <a:r>
              <a:rPr lang="en-US" dirty="0"/>
              <a:t>, Resnick, and Adar 2015) or HOP. </a:t>
            </a:r>
          </a:p>
          <a:p>
            <a:pPr marL="0" indent="0">
              <a:buNone/>
            </a:pPr>
            <a:r>
              <a:rPr lang="en-US" dirty="0"/>
              <a:t>While HOPs are not possible in a print medium, they can be very effective in online settings where animated visualizations can be provided in the form of GIFs or MP4 videos. HOPs can also work well in the context of an oral presentation.</a:t>
            </a:r>
          </a:p>
        </p:txBody>
      </p:sp>
    </p:spTree>
    <p:extLst>
      <p:ext uri="{BB962C8B-B14F-4D97-AF65-F5344CB8AC3E}">
        <p14:creationId xmlns:p14="http://schemas.microsoft.com/office/powerpoint/2010/main" val="4014389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Example 1</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70000" lnSpcReduction="20000"/>
          </a:bodyPr>
          <a:lstStyle/>
          <a:p>
            <a:pPr marL="0" indent="0">
              <a:lnSpc>
                <a:spcPct val="110000"/>
              </a:lnSpc>
              <a:spcBef>
                <a:spcPts val="400"/>
              </a:spcBef>
              <a:buNone/>
            </a:pPr>
            <a:r>
              <a:rPr lang="en-US" dirty="0"/>
              <a:t>To illustrate the concept of a HOP, let’s go back once more to chocolate bar ratings. When you are standing in the grocery store thinking about buying some chocolate, you probably don’t care about the mean flavor rating and associated uncertainty for certain groups of chocolate bars. Instead, you might want to know the answer to a simpler question, such as: </a:t>
            </a:r>
            <a:r>
              <a:rPr lang="en-US" b="1" dirty="0"/>
              <a:t>If I randomly pick up a Canadian and a U.S. manufactured chocolate bar, which one of the two should I expect to taste better? </a:t>
            </a:r>
          </a:p>
          <a:p>
            <a:pPr marL="0" indent="0">
              <a:lnSpc>
                <a:spcPct val="110000"/>
              </a:lnSpc>
              <a:spcBef>
                <a:spcPts val="400"/>
              </a:spcBef>
              <a:buNone/>
            </a:pPr>
            <a:r>
              <a:rPr lang="en-US" dirty="0"/>
              <a:t>To arrive at an answer to this question, we could randomly select a Canadian and a U.S. bar from the dataset, compare their ratings, record the outcome, and then repeat this process many times. </a:t>
            </a:r>
          </a:p>
          <a:p>
            <a:pPr marL="0" indent="0">
              <a:lnSpc>
                <a:spcPct val="110000"/>
              </a:lnSpc>
              <a:spcBef>
                <a:spcPts val="400"/>
              </a:spcBef>
              <a:buNone/>
            </a:pPr>
            <a:r>
              <a:rPr lang="en-US" dirty="0"/>
              <a:t>If we did this, we would find that in approximately 53% of the cases the Canadian bar will be ranked higher, and in 47% of the cases either the U.S. bar is ranked higher or the two bars are tied. We can show this process visually by cycling between several of these random draws and showing the relative ranking of the two bars for each draw (Figure 16.19/Figure 16.20).</a:t>
            </a:r>
          </a:p>
        </p:txBody>
      </p:sp>
    </p:spTree>
    <p:extLst>
      <p:ext uri="{BB962C8B-B14F-4D97-AF65-F5344CB8AC3E}">
        <p14:creationId xmlns:p14="http://schemas.microsoft.com/office/powerpoint/2010/main" val="1357945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3"/>
          <a:stretch>
            <a:fillRect/>
          </a:stretch>
        </p:blipFill>
        <p:spPr>
          <a:xfrm>
            <a:off x="0" y="0"/>
            <a:ext cx="9144000" cy="5143500"/>
          </a:xfrm>
          <a:prstGeom prst="rect">
            <a:avLst/>
          </a:prstGeom>
        </p:spPr>
      </p:pic>
      <p:grpSp>
        <p:nvGrpSpPr>
          <p:cNvPr id="28" name="组合 27">
            <a:extLst>
              <a:ext uri="{FF2B5EF4-FFF2-40B4-BE49-F238E27FC236}">
                <a16:creationId xmlns:a16="http://schemas.microsoft.com/office/drawing/2014/main" id="{D37A5181-3E37-FCC7-46A3-4F1DBAA30451}"/>
              </a:ext>
            </a:extLst>
          </p:cNvPr>
          <p:cNvGrpSpPr/>
          <p:nvPr/>
        </p:nvGrpSpPr>
        <p:grpSpPr>
          <a:xfrm>
            <a:off x="479453" y="1023257"/>
            <a:ext cx="4734501" cy="3895475"/>
            <a:chOff x="479453" y="1023257"/>
            <a:chExt cx="4734501" cy="3895475"/>
          </a:xfrm>
        </p:grpSpPr>
        <p:pic>
          <p:nvPicPr>
            <p:cNvPr id="10" name="图片 9">
              <a:extLst>
                <a:ext uri="{FF2B5EF4-FFF2-40B4-BE49-F238E27FC236}">
                  <a16:creationId xmlns:a16="http://schemas.microsoft.com/office/drawing/2014/main" id="{AB4D26ED-9028-69CA-BA34-BBACC4A10F93}"/>
                </a:ext>
              </a:extLst>
            </p:cNvPr>
            <p:cNvPicPr>
              <a:picLocks noChangeAspect="1"/>
            </p:cNvPicPr>
            <p:nvPr/>
          </p:nvPicPr>
          <p:blipFill>
            <a:blip r:embed="rId4"/>
            <a:stretch>
              <a:fillRect/>
            </a:stretch>
          </p:blipFill>
          <p:spPr>
            <a:xfrm>
              <a:off x="479453" y="1023257"/>
              <a:ext cx="4734501" cy="2866572"/>
            </a:xfrm>
            <a:prstGeom prst="rect">
              <a:avLst/>
            </a:prstGeom>
          </p:spPr>
        </p:pic>
        <p:sp>
          <p:nvSpPr>
            <p:cNvPr id="14" name="文本框 13">
              <a:extLst>
                <a:ext uri="{FF2B5EF4-FFF2-40B4-BE49-F238E27FC236}">
                  <a16:creationId xmlns:a16="http://schemas.microsoft.com/office/drawing/2014/main" id="{43D38974-98DD-051D-9477-52649C7E9217}"/>
                </a:ext>
              </a:extLst>
            </p:cNvPr>
            <p:cNvSpPr txBox="1"/>
            <p:nvPr/>
          </p:nvSpPr>
          <p:spPr>
            <a:xfrm>
              <a:off x="560703" y="3995402"/>
              <a:ext cx="4572000" cy="923330"/>
            </a:xfrm>
            <a:prstGeom prst="rect">
              <a:avLst/>
            </a:prstGeom>
            <a:noFill/>
          </p:spPr>
          <p:txBody>
            <a:bodyPr wrap="square">
              <a:spAutoFit/>
            </a:bodyPr>
            <a:lstStyle/>
            <a:p>
              <a:r>
                <a:rPr lang="en-US" altLang="zh-CN" sz="900" dirty="0"/>
                <a:t>Figure 16.19: (for print edition) Schematic of a hypothetical outcome plot for chocolate bar ratings of Canadian and U.S. manufactured bars. Each vertical green bar represents the rating for one bar, and each panel shows a comparison of two randomly chosen bars, one each from a Canadian manufacturer and a U.S. manufacturer. In an actual hypothetical outcome plot, the display would cycle between the distinct plot panels instead of showing them side-by-side.</a:t>
              </a:r>
            </a:p>
          </p:txBody>
        </p:sp>
      </p:grpSp>
      <p:grpSp>
        <p:nvGrpSpPr>
          <p:cNvPr id="29" name="组合 28">
            <a:extLst>
              <a:ext uri="{FF2B5EF4-FFF2-40B4-BE49-F238E27FC236}">
                <a16:creationId xmlns:a16="http://schemas.microsoft.com/office/drawing/2014/main" id="{C19E9E6C-E47A-FB18-92D5-472935D3979A}"/>
              </a:ext>
            </a:extLst>
          </p:cNvPr>
          <p:cNvGrpSpPr/>
          <p:nvPr/>
        </p:nvGrpSpPr>
        <p:grpSpPr>
          <a:xfrm>
            <a:off x="5413828" y="1338544"/>
            <a:ext cx="3526972" cy="3441443"/>
            <a:chOff x="5413828" y="1338544"/>
            <a:chExt cx="3526972" cy="3441443"/>
          </a:xfrm>
        </p:grpSpPr>
        <p:pic>
          <p:nvPicPr>
            <p:cNvPr id="16" name="图片 15">
              <a:extLst>
                <a:ext uri="{FF2B5EF4-FFF2-40B4-BE49-F238E27FC236}">
                  <a16:creationId xmlns:a16="http://schemas.microsoft.com/office/drawing/2014/main" id="{8855F81B-0A14-76F7-AECA-9F676161D2E0}"/>
                </a:ext>
              </a:extLst>
            </p:cNvPr>
            <p:cNvPicPr>
              <a:picLocks noChangeAspect="1"/>
            </p:cNvPicPr>
            <p:nvPr/>
          </p:nvPicPr>
          <p:blipFill>
            <a:blip r:embed="rId5"/>
            <a:stretch>
              <a:fillRect/>
            </a:stretch>
          </p:blipFill>
          <p:spPr>
            <a:xfrm>
              <a:off x="5413828" y="1338544"/>
              <a:ext cx="3496212" cy="2094085"/>
            </a:xfrm>
            <a:prstGeom prst="rect">
              <a:avLst/>
            </a:prstGeom>
          </p:spPr>
        </p:pic>
        <p:sp>
          <p:nvSpPr>
            <p:cNvPr id="20" name="文本框 19">
              <a:extLst>
                <a:ext uri="{FF2B5EF4-FFF2-40B4-BE49-F238E27FC236}">
                  <a16:creationId xmlns:a16="http://schemas.microsoft.com/office/drawing/2014/main" id="{EB3B330A-EDFC-1C4B-5FF4-1EB871940937}"/>
                </a:ext>
              </a:extLst>
            </p:cNvPr>
            <p:cNvSpPr txBox="1"/>
            <p:nvPr/>
          </p:nvSpPr>
          <p:spPr>
            <a:xfrm>
              <a:off x="5607502" y="3856657"/>
              <a:ext cx="3333298" cy="923330"/>
            </a:xfrm>
            <a:prstGeom prst="rect">
              <a:avLst/>
            </a:prstGeom>
            <a:noFill/>
          </p:spPr>
          <p:txBody>
            <a:bodyPr wrap="square">
              <a:spAutoFit/>
            </a:bodyPr>
            <a:lstStyle/>
            <a:p>
              <a:r>
                <a:rPr lang="en-US" altLang="zh-CN" sz="900" dirty="0"/>
                <a:t>Figure 16.20: (for online edition) Hypothetical outcome plot for chocolate bar ratings of Canadian and U.S. manufactured bars. Each vertical green bar represents the rating for one bar. The animation cycles through different cases of two randomly chosen bars, one each from a Canadian manufacturer and a U.S. manufacturer.</a:t>
              </a:r>
              <a:endParaRPr lang="zh-CN" altLang="en-US" sz="900" dirty="0"/>
            </a:p>
          </p:txBody>
        </p:sp>
      </p:grpSp>
      <p:cxnSp>
        <p:nvCxnSpPr>
          <p:cNvPr id="22" name="直接连接符 21">
            <a:extLst>
              <a:ext uri="{FF2B5EF4-FFF2-40B4-BE49-F238E27FC236}">
                <a16:creationId xmlns:a16="http://schemas.microsoft.com/office/drawing/2014/main" id="{6EAB70DD-C1EA-93AD-876F-0D4AE2AD7F2E}"/>
              </a:ext>
            </a:extLst>
          </p:cNvPr>
          <p:cNvCxnSpPr>
            <a:cxnSpLocks/>
          </p:cNvCxnSpPr>
          <p:nvPr/>
        </p:nvCxnSpPr>
        <p:spPr>
          <a:xfrm>
            <a:off x="5332577" y="943429"/>
            <a:ext cx="0" cy="3975303"/>
          </a:xfrm>
          <a:prstGeom prst="line">
            <a:avLst/>
          </a:prstGeom>
          <a:ln w="19050">
            <a:solidFill>
              <a:srgbClr val="20644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904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Example 2</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7886700" cy="3263504"/>
          </a:xfrm>
        </p:spPr>
        <p:txBody>
          <a:bodyPr/>
          <a:lstStyle/>
          <a:p>
            <a:pPr marL="0" indent="0">
              <a:buNone/>
            </a:pPr>
            <a:r>
              <a:rPr lang="en-US" dirty="0"/>
              <a:t>As a second example, consider the variation in shapes among equally probable trendlines in Figure 16.18b. </a:t>
            </a:r>
          </a:p>
          <a:p>
            <a:pPr marL="0" indent="0">
              <a:buNone/>
            </a:pPr>
            <a:r>
              <a:rPr lang="en-US" dirty="0"/>
              <a:t>Because all trendlines are plotted on top of one another, we primarily perceive the overall area that is covered by trendlines, which is similar to the confidence band. </a:t>
            </a:r>
          </a:p>
          <a:p>
            <a:pPr marL="0" indent="0">
              <a:buNone/>
            </a:pPr>
            <a:r>
              <a:rPr lang="en-US" dirty="0"/>
              <a:t>Perceiving individual trendlines is difficult. By turning this figure into a HOP, we </a:t>
            </a:r>
            <a:r>
              <a:rPr lang="en-US" b="1" dirty="0"/>
              <a:t>can highlight individual trendlines one at a time </a:t>
            </a:r>
            <a:r>
              <a:rPr lang="en-US" dirty="0"/>
              <a:t>(Figure 16.21/Figure 16.22).</a:t>
            </a:r>
          </a:p>
        </p:txBody>
      </p:sp>
    </p:spTree>
    <p:extLst>
      <p:ext uri="{BB962C8B-B14F-4D97-AF65-F5344CB8AC3E}">
        <p14:creationId xmlns:p14="http://schemas.microsoft.com/office/powerpoint/2010/main" val="4058475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grpSp>
        <p:nvGrpSpPr>
          <p:cNvPr id="22" name="组合 21">
            <a:extLst>
              <a:ext uri="{FF2B5EF4-FFF2-40B4-BE49-F238E27FC236}">
                <a16:creationId xmlns:a16="http://schemas.microsoft.com/office/drawing/2014/main" id="{67192FB7-E620-1F88-06E6-A7B3BDCF0110}"/>
              </a:ext>
            </a:extLst>
          </p:cNvPr>
          <p:cNvGrpSpPr/>
          <p:nvPr/>
        </p:nvGrpSpPr>
        <p:grpSpPr>
          <a:xfrm>
            <a:off x="359728" y="1152486"/>
            <a:ext cx="5114924" cy="3614217"/>
            <a:chOff x="359728" y="1152486"/>
            <a:chExt cx="5114924" cy="3614217"/>
          </a:xfrm>
        </p:grpSpPr>
        <p:pic>
          <p:nvPicPr>
            <p:cNvPr id="10" name="图片 9">
              <a:extLst>
                <a:ext uri="{FF2B5EF4-FFF2-40B4-BE49-F238E27FC236}">
                  <a16:creationId xmlns:a16="http://schemas.microsoft.com/office/drawing/2014/main" id="{32FCF4CF-F5F7-FABF-C539-E30CAD9EDC9A}"/>
                </a:ext>
              </a:extLst>
            </p:cNvPr>
            <p:cNvPicPr>
              <a:picLocks noChangeAspect="1"/>
            </p:cNvPicPr>
            <p:nvPr/>
          </p:nvPicPr>
          <p:blipFill>
            <a:blip r:embed="rId3"/>
            <a:stretch>
              <a:fillRect/>
            </a:stretch>
          </p:blipFill>
          <p:spPr>
            <a:xfrm>
              <a:off x="359728" y="1152486"/>
              <a:ext cx="5114924" cy="2535077"/>
            </a:xfrm>
            <a:prstGeom prst="rect">
              <a:avLst/>
            </a:prstGeom>
          </p:spPr>
        </p:pic>
        <p:sp>
          <p:nvSpPr>
            <p:cNvPr id="14" name="文本框 13">
              <a:extLst>
                <a:ext uri="{FF2B5EF4-FFF2-40B4-BE49-F238E27FC236}">
                  <a16:creationId xmlns:a16="http://schemas.microsoft.com/office/drawing/2014/main" id="{6CEA3E13-CBDE-229C-E7DD-90981E39395C}"/>
                </a:ext>
              </a:extLst>
            </p:cNvPr>
            <p:cNvSpPr txBox="1"/>
            <p:nvPr/>
          </p:nvSpPr>
          <p:spPr>
            <a:xfrm>
              <a:off x="633413" y="3843373"/>
              <a:ext cx="4716780" cy="923330"/>
            </a:xfrm>
            <a:prstGeom prst="rect">
              <a:avLst/>
            </a:prstGeom>
            <a:noFill/>
          </p:spPr>
          <p:txBody>
            <a:bodyPr wrap="square">
              <a:spAutoFit/>
            </a:bodyPr>
            <a:lstStyle/>
            <a:p>
              <a:r>
                <a:rPr lang="en-US" altLang="zh-CN" sz="900" dirty="0"/>
                <a:t>Figure 16.21: (for print edition) Schematic of a hypothetical outcome plot for fuel efficiency versus displacement. Each dot represents one car, and the smooth lines were obtained by fitting a cubic regression spline with 5 knots. Each line in each panel represents one alternative fit outcome, drawn from the posterior distribution of the fit parameters. In an actual hypothetical outcome plot, the display would cycle between the distinct plot panels instead of showing them side-by-side.</a:t>
              </a:r>
              <a:endParaRPr lang="zh-CN" altLang="en-US" sz="900" dirty="0"/>
            </a:p>
          </p:txBody>
        </p:sp>
      </p:grpSp>
      <p:grpSp>
        <p:nvGrpSpPr>
          <p:cNvPr id="23" name="组合 22">
            <a:extLst>
              <a:ext uri="{FF2B5EF4-FFF2-40B4-BE49-F238E27FC236}">
                <a16:creationId xmlns:a16="http://schemas.microsoft.com/office/drawing/2014/main" id="{DE20A69C-FBA8-89F9-844E-5C02C84C49D8}"/>
              </a:ext>
            </a:extLst>
          </p:cNvPr>
          <p:cNvGrpSpPr/>
          <p:nvPr/>
        </p:nvGrpSpPr>
        <p:grpSpPr>
          <a:xfrm>
            <a:off x="5775960" y="1243488"/>
            <a:ext cx="3293744" cy="3523215"/>
            <a:chOff x="5775960" y="1243488"/>
            <a:chExt cx="3293744" cy="3523215"/>
          </a:xfrm>
        </p:grpSpPr>
        <p:pic>
          <p:nvPicPr>
            <p:cNvPr id="16" name="图片 15">
              <a:extLst>
                <a:ext uri="{FF2B5EF4-FFF2-40B4-BE49-F238E27FC236}">
                  <a16:creationId xmlns:a16="http://schemas.microsoft.com/office/drawing/2014/main" id="{A879ABCA-7DCB-E25D-607D-B674C68066D9}"/>
                </a:ext>
              </a:extLst>
            </p:cNvPr>
            <p:cNvPicPr>
              <a:picLocks noChangeAspect="1"/>
            </p:cNvPicPr>
            <p:nvPr/>
          </p:nvPicPr>
          <p:blipFill>
            <a:blip r:embed="rId4"/>
            <a:stretch>
              <a:fillRect/>
            </a:stretch>
          </p:blipFill>
          <p:spPr>
            <a:xfrm>
              <a:off x="5834380" y="1243488"/>
              <a:ext cx="3008312" cy="2256234"/>
            </a:xfrm>
            <a:prstGeom prst="rect">
              <a:avLst/>
            </a:prstGeom>
          </p:spPr>
        </p:pic>
        <p:sp>
          <p:nvSpPr>
            <p:cNvPr id="20" name="文本框 19">
              <a:extLst>
                <a:ext uri="{FF2B5EF4-FFF2-40B4-BE49-F238E27FC236}">
                  <a16:creationId xmlns:a16="http://schemas.microsoft.com/office/drawing/2014/main" id="{F250FBD0-7ECB-D19F-75AF-85A93F2B49A0}"/>
                </a:ext>
              </a:extLst>
            </p:cNvPr>
            <p:cNvSpPr txBox="1"/>
            <p:nvPr/>
          </p:nvSpPr>
          <p:spPr>
            <a:xfrm>
              <a:off x="5775960" y="3843373"/>
              <a:ext cx="3293744" cy="923330"/>
            </a:xfrm>
            <a:prstGeom prst="rect">
              <a:avLst/>
            </a:prstGeom>
            <a:noFill/>
          </p:spPr>
          <p:txBody>
            <a:bodyPr wrap="square">
              <a:spAutoFit/>
            </a:bodyPr>
            <a:lstStyle/>
            <a:p>
              <a:r>
                <a:rPr lang="en-US" altLang="zh-CN" sz="900" dirty="0"/>
                <a:t>Figure 16.22: (for online edition) Hypothetical outcome plot for fuel efficiency versus displacement. Each dot represents one car, and the smooth lines were obtained by fitting a cubic regression spline with 5 knots. The animation cycles through different alternative fit outcomes drawn from the posterior distribution of the fit parameters.</a:t>
              </a:r>
              <a:endParaRPr lang="zh-CN" altLang="en-US" sz="900" dirty="0"/>
            </a:p>
          </p:txBody>
        </p:sp>
      </p:grpSp>
      <p:cxnSp>
        <p:nvCxnSpPr>
          <p:cNvPr id="21" name="直接连接符 20">
            <a:extLst>
              <a:ext uri="{FF2B5EF4-FFF2-40B4-BE49-F238E27FC236}">
                <a16:creationId xmlns:a16="http://schemas.microsoft.com/office/drawing/2014/main" id="{42EFFFB1-A969-2724-5CAA-A6DDC1079D25}"/>
              </a:ext>
            </a:extLst>
          </p:cNvPr>
          <p:cNvCxnSpPr>
            <a:cxnSpLocks/>
          </p:cNvCxnSpPr>
          <p:nvPr/>
        </p:nvCxnSpPr>
        <p:spPr>
          <a:xfrm>
            <a:off x="5591657" y="943429"/>
            <a:ext cx="0" cy="3975303"/>
          </a:xfrm>
          <a:prstGeom prst="line">
            <a:avLst/>
          </a:prstGeom>
          <a:ln w="19050">
            <a:solidFill>
              <a:srgbClr val="20644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05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16.1 Framing probabilities as frequencies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b="1" dirty="0"/>
              <a:t>Before we can discuss how to visualize uncertainty, we need to define what it actually is</a:t>
            </a:r>
            <a:r>
              <a:rPr lang="en-US" dirty="0"/>
              <a:t>. </a:t>
            </a:r>
          </a:p>
          <a:p>
            <a:pPr marL="0" indent="0">
              <a:buNone/>
            </a:pPr>
            <a:r>
              <a:rPr lang="en-US" dirty="0"/>
              <a:t>We can intuitively grasp the concept of uncertainty most easily in the context of future events. If I am going to flip a coin I don’t know ahead of time what the outcome will be. The eventual outcome is uncertain. </a:t>
            </a:r>
          </a:p>
          <a:p>
            <a:pPr marL="0" indent="0">
              <a:buNone/>
            </a:pPr>
            <a:r>
              <a:rPr lang="en-US" dirty="0"/>
              <a:t>I can also be uncertain about events in the past, however. If yesterday I looked out of my kitchen window exactly twice, once at 8am and once at 4pm, and I saw a red car parked across the street at 8am but not at 4pm, then I can conclude the car left at some point during the eight-hour window but I don’t know exactly when. It could have been 8:01am, 9:30am, 2pm, or any other time during those eight hours.</a:t>
            </a:r>
          </a:p>
        </p:txBody>
      </p:sp>
    </p:spTree>
    <p:extLst>
      <p:ext uri="{BB962C8B-B14F-4D97-AF65-F5344CB8AC3E}">
        <p14:creationId xmlns:p14="http://schemas.microsoft.com/office/powerpoint/2010/main" val="286360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Switch between different outcomes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85000" lnSpcReduction="10000"/>
          </a:bodyPr>
          <a:lstStyle/>
          <a:p>
            <a:pPr marL="0" indent="0">
              <a:lnSpc>
                <a:spcPct val="110000"/>
              </a:lnSpc>
              <a:spcBef>
                <a:spcPts val="500"/>
              </a:spcBef>
              <a:buNone/>
            </a:pPr>
            <a:r>
              <a:rPr lang="en-US" dirty="0"/>
              <a:t>When preparing a HOP, you may wonder whether it is better to make a hard switch between different outcomes (as in a slide projector) or rather smoothly animate from one outcome to the next (e.g., slowly deform the trendline for one outcome until it looks like the trendline for another outcome). </a:t>
            </a:r>
          </a:p>
          <a:p>
            <a:pPr marL="0" indent="0">
              <a:lnSpc>
                <a:spcPct val="110000"/>
              </a:lnSpc>
              <a:spcBef>
                <a:spcPts val="500"/>
              </a:spcBef>
              <a:buNone/>
            </a:pPr>
            <a:r>
              <a:rPr lang="en-US" dirty="0"/>
              <a:t>While this is to some extent an open question that continues to be researched, some evidence indicates that </a:t>
            </a:r>
            <a:r>
              <a:rPr lang="en-US" b="1" dirty="0"/>
              <a:t>smooth transitions make it harder to judge about the probabilities represented </a:t>
            </a:r>
            <a:r>
              <a:rPr lang="en-US" dirty="0"/>
              <a:t>(Kale et al. 2018). </a:t>
            </a:r>
          </a:p>
          <a:p>
            <a:pPr marL="0" indent="0">
              <a:lnSpc>
                <a:spcPct val="110000"/>
              </a:lnSpc>
              <a:spcBef>
                <a:spcPts val="500"/>
              </a:spcBef>
              <a:buNone/>
            </a:pPr>
            <a:r>
              <a:rPr lang="en-US" dirty="0"/>
              <a:t>If you consider animating between outcomes, you may want to at least </a:t>
            </a:r>
            <a:r>
              <a:rPr lang="en-US" b="1" dirty="0"/>
              <a:t>make these animations very fast</a:t>
            </a:r>
            <a:r>
              <a:rPr lang="en-US" dirty="0"/>
              <a:t>, or choose an animation style where </a:t>
            </a:r>
            <a:r>
              <a:rPr lang="en-US" b="1" dirty="0"/>
              <a:t>outcomes fade in and out rather than deform from one to the other</a:t>
            </a:r>
            <a:r>
              <a:rPr lang="en-US" dirty="0"/>
              <a:t>.</a:t>
            </a:r>
          </a:p>
        </p:txBody>
      </p:sp>
    </p:spTree>
    <p:extLst>
      <p:ext uri="{BB962C8B-B14F-4D97-AF65-F5344CB8AC3E}">
        <p14:creationId xmlns:p14="http://schemas.microsoft.com/office/powerpoint/2010/main" val="1514135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Autofit/>
          </a:bodyPr>
          <a:lstStyle/>
          <a:p>
            <a:r>
              <a:rPr lang="en-US" sz="2400" dirty="0"/>
              <a:t>outcomes we do show are representative of the true distribution of possible outcomes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7886700" cy="3461861"/>
          </a:xfrm>
        </p:spPr>
        <p:txBody>
          <a:bodyPr>
            <a:normAutofit/>
          </a:bodyPr>
          <a:lstStyle/>
          <a:p>
            <a:pPr marL="0" indent="0">
              <a:lnSpc>
                <a:spcPct val="110000"/>
              </a:lnSpc>
              <a:spcBef>
                <a:spcPts val="500"/>
              </a:spcBef>
              <a:buNone/>
            </a:pPr>
            <a:r>
              <a:rPr lang="en-US" sz="1600" dirty="0"/>
              <a:t>There is one critical aspect we need to pay attention to when preparing a HOP: </a:t>
            </a:r>
            <a:r>
              <a:rPr lang="en-US" sz="1600" b="1" dirty="0"/>
              <a:t>We need to make sure that the outcomes we do show are representative of the true distribution of possible outcomes</a:t>
            </a:r>
            <a:r>
              <a:rPr lang="en-US" sz="1600" dirty="0"/>
              <a:t>. Otherwise, our HOP could be rather misleading. </a:t>
            </a:r>
          </a:p>
          <a:p>
            <a:pPr marL="0" indent="0">
              <a:lnSpc>
                <a:spcPct val="110000"/>
              </a:lnSpc>
              <a:spcBef>
                <a:spcPts val="500"/>
              </a:spcBef>
              <a:buNone/>
            </a:pPr>
            <a:r>
              <a:rPr lang="en-US" sz="1600" dirty="0"/>
              <a:t>For example, going back to the case of chocolate ratings, if I randomly selected ten outcome pairs of chocolate bars and among those the U.S. bar was rated higher than the Canadian bar in seven cases, then the HOP would erroneously create the impression that U.S. bars tend to be higher rated than Canadian bars. </a:t>
            </a:r>
          </a:p>
          <a:p>
            <a:pPr marL="0" indent="0">
              <a:lnSpc>
                <a:spcPct val="110000"/>
              </a:lnSpc>
              <a:spcBef>
                <a:spcPts val="500"/>
              </a:spcBef>
              <a:buNone/>
            </a:pPr>
            <a:r>
              <a:rPr lang="en-US" sz="1600" dirty="0"/>
              <a:t>We can prevent this issue either by </a:t>
            </a:r>
            <a:r>
              <a:rPr lang="en-US" sz="1600" b="1" dirty="0"/>
              <a:t>choosing a very large number of outcomes</a:t>
            </a:r>
            <a:r>
              <a:rPr lang="en-US" sz="1600" dirty="0"/>
              <a:t>, so sampling biases are unlikely, or by </a:t>
            </a:r>
            <a:r>
              <a:rPr lang="en-US" sz="1600" b="1" dirty="0"/>
              <a:t>verifying in some form that the outcomes that are shown are appropriate</a:t>
            </a:r>
            <a:r>
              <a:rPr lang="en-US" sz="1600" dirty="0"/>
              <a:t>. When making Figure 16.19/Figure 16.20, I verified that the number of times the Canadian bar was shown winning was close to the true percentage of 53%.</a:t>
            </a:r>
          </a:p>
        </p:txBody>
      </p:sp>
    </p:spTree>
    <p:extLst>
      <p:ext uri="{BB962C8B-B14F-4D97-AF65-F5344CB8AC3E}">
        <p14:creationId xmlns:p14="http://schemas.microsoft.com/office/powerpoint/2010/main" val="3272191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4089C-B04C-CA4E-A745-D717B94AE6C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3293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altLang="zh-CN" dirty="0"/>
              <a:t>F</a:t>
            </a:r>
            <a:r>
              <a:rPr lang="en-US" altLang="zh-CN" b="1" dirty="0"/>
              <a:t>requency —— replace probability</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85000" lnSpcReduction="10000"/>
          </a:bodyPr>
          <a:lstStyle/>
          <a:p>
            <a:pPr marL="0" indent="0">
              <a:buNone/>
            </a:pPr>
            <a:r>
              <a:rPr lang="en-US" dirty="0"/>
              <a:t>Mathematically, we deal with uncertainty by employing the concept of probability. A precise definition of probability is complicated and far beyond the scope of this book. Yet we can successfully reason about probabilities without understanding all the mathematical intricacies. For many problems of practical relevance it is sufficient to think about relative</a:t>
            </a:r>
            <a:r>
              <a:rPr lang="en-US" b="1" dirty="0"/>
              <a:t> frequencies</a:t>
            </a:r>
            <a:r>
              <a:rPr lang="en-US" dirty="0"/>
              <a:t>. </a:t>
            </a:r>
          </a:p>
          <a:p>
            <a:pPr marL="0" indent="0">
              <a:buNone/>
            </a:pPr>
            <a:r>
              <a:rPr lang="en-US" dirty="0"/>
              <a:t>Assume you perform some sort of random trial, such as a coin flip or rolling a die, and look for a particular outcome (e.g., heads or rolling a six). You can call this outcome </a:t>
            </a:r>
            <a:r>
              <a:rPr lang="en-US" b="1" dirty="0"/>
              <a:t>success</a:t>
            </a:r>
            <a:r>
              <a:rPr lang="en-US" dirty="0"/>
              <a:t>, and any other outcome </a:t>
            </a:r>
            <a:r>
              <a:rPr lang="en-US" b="1" dirty="0"/>
              <a:t>failure</a:t>
            </a:r>
            <a:r>
              <a:rPr lang="en-US" dirty="0"/>
              <a:t>. Then, the probability of success is approximately given by the fraction of times you’d see that outcome if you repeated the random trial over and over again. </a:t>
            </a:r>
          </a:p>
          <a:p>
            <a:pPr marL="0" indent="0">
              <a:buNone/>
            </a:pPr>
            <a:r>
              <a:rPr lang="en-US" dirty="0"/>
              <a:t>For instance, if a particular outcome occurs with a probability of 10%, then we expect that among many repeated trials that outcome will be seen in approximately one out of ten cases.</a:t>
            </a:r>
          </a:p>
        </p:txBody>
      </p:sp>
    </p:spTree>
    <p:extLst>
      <p:ext uri="{BB962C8B-B14F-4D97-AF65-F5344CB8AC3E}">
        <p14:creationId xmlns:p14="http://schemas.microsoft.com/office/powerpoint/2010/main" val="165412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dirty="0"/>
              <a:t>How to visualize probability?</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lnSpcReduction="10000"/>
          </a:bodyPr>
          <a:lstStyle/>
          <a:p>
            <a:pPr marL="0" indent="0">
              <a:buNone/>
            </a:pPr>
            <a:r>
              <a:rPr lang="en-US" dirty="0"/>
              <a:t>Visualizing a single probability is difficult. How would you visualize the chance of winning in the lottery, or the chance of rolling a six with a fair die? </a:t>
            </a:r>
          </a:p>
          <a:p>
            <a:pPr marL="0" indent="0">
              <a:buNone/>
            </a:pPr>
            <a:r>
              <a:rPr lang="en-US" dirty="0"/>
              <a:t>In both cases, the probability is a single number. We could treat that number as an amount and display it using any of the techniques discussed in Chapter 6, such as a </a:t>
            </a:r>
            <a:r>
              <a:rPr lang="en-US" b="1" dirty="0"/>
              <a:t>bar graph </a:t>
            </a:r>
            <a:r>
              <a:rPr lang="en-US" dirty="0"/>
              <a:t>or a </a:t>
            </a:r>
            <a:r>
              <a:rPr lang="en-US" b="1" dirty="0"/>
              <a:t>dot plot</a:t>
            </a:r>
            <a:r>
              <a:rPr lang="en-US" dirty="0"/>
              <a:t>, but the result </a:t>
            </a:r>
            <a:r>
              <a:rPr lang="en-US" b="1" dirty="0"/>
              <a:t>would not be very useful</a:t>
            </a:r>
            <a:r>
              <a:rPr lang="en-US" dirty="0"/>
              <a:t>. </a:t>
            </a:r>
          </a:p>
          <a:p>
            <a:pPr marL="0" indent="0">
              <a:buNone/>
            </a:pPr>
            <a:r>
              <a:rPr lang="en-US" dirty="0"/>
              <a:t>Most people lack an intuitive understanding of how a probability value translates into experienced reality. Showing the </a:t>
            </a:r>
            <a:r>
              <a:rPr lang="en-US" b="1" dirty="0"/>
              <a:t>probability value as a bar or as a dot placed on a line </a:t>
            </a:r>
            <a:r>
              <a:rPr lang="en-US" dirty="0"/>
              <a:t>does </a:t>
            </a:r>
            <a:r>
              <a:rPr lang="en-US" b="1" dirty="0"/>
              <a:t>not help </a:t>
            </a:r>
            <a:r>
              <a:rPr lang="en-US" dirty="0"/>
              <a:t>with this problem.</a:t>
            </a:r>
          </a:p>
        </p:txBody>
      </p:sp>
    </p:spTree>
    <p:extLst>
      <p:ext uri="{BB962C8B-B14F-4D97-AF65-F5344CB8AC3E}">
        <p14:creationId xmlns:p14="http://schemas.microsoft.com/office/powerpoint/2010/main" val="1288993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Discrete outcome visualization</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416056" cy="3713144"/>
          </a:xfrm>
        </p:spPr>
        <p:txBody>
          <a:bodyPr>
            <a:normAutofit fontScale="55000" lnSpcReduction="20000"/>
          </a:bodyPr>
          <a:lstStyle/>
          <a:p>
            <a:pPr marL="0" indent="0">
              <a:lnSpc>
                <a:spcPct val="110000"/>
              </a:lnSpc>
              <a:spcBef>
                <a:spcPts val="400"/>
              </a:spcBef>
              <a:buNone/>
            </a:pPr>
            <a:r>
              <a:rPr lang="en-US" dirty="0"/>
              <a:t>We can make the concept of probability tangible by creating a graph that emphasizes both the </a:t>
            </a:r>
            <a:r>
              <a:rPr lang="en-US" b="1" dirty="0"/>
              <a:t>frequency</a:t>
            </a:r>
            <a:r>
              <a:rPr lang="en-US" dirty="0"/>
              <a:t> aspect and the </a:t>
            </a:r>
            <a:r>
              <a:rPr lang="en-US" b="1" dirty="0"/>
              <a:t>unpredictability</a:t>
            </a:r>
            <a:r>
              <a:rPr lang="en-US" dirty="0"/>
              <a:t> of a random trial, for example by drawing squares of different colors in a random arrangement. </a:t>
            </a:r>
          </a:p>
          <a:p>
            <a:pPr marL="0" indent="0">
              <a:lnSpc>
                <a:spcPct val="110000"/>
              </a:lnSpc>
              <a:spcBef>
                <a:spcPts val="400"/>
              </a:spcBef>
              <a:buNone/>
            </a:pPr>
            <a:r>
              <a:rPr lang="en-US" dirty="0"/>
              <a:t>In Figure 16.1, I use this technique to </a:t>
            </a:r>
            <a:r>
              <a:rPr lang="en-US" b="1" dirty="0"/>
              <a:t>visualize three different probabilities</a:t>
            </a:r>
            <a:r>
              <a:rPr lang="en-US" dirty="0"/>
              <a:t>, a 1% chance of success, a 10% chance of success, and a 40% chance of success. To read this figure, imagine you are given the task of picking a dark square by choosing a square before you can see which of the squares will be dark and which ones will be light. (If you will, you can think of picking a square with your eyes closed.) </a:t>
            </a:r>
          </a:p>
          <a:p>
            <a:pPr marL="0" indent="0">
              <a:lnSpc>
                <a:spcPct val="110000"/>
              </a:lnSpc>
              <a:spcBef>
                <a:spcPts val="400"/>
              </a:spcBef>
              <a:buNone/>
            </a:pPr>
            <a:r>
              <a:rPr lang="en-US" dirty="0"/>
              <a:t>Intuitively, you will probably understand that it would be unlikely to select the one dark square in the 1%-chance case. Similarly, it would still be fairly unlikely to select a dark square in the 10%-chance case. However, in the 40%-chance case the odds don’t look so bad. This style of visualization, where we show specific potential outcomes, is called a </a:t>
            </a:r>
            <a:r>
              <a:rPr lang="en-US" b="1" dirty="0"/>
              <a:t>discrete outcome visualization</a:t>
            </a:r>
            <a:r>
              <a:rPr lang="en-US" dirty="0"/>
              <a:t>, and the act of visualizing a probability as a frequency is called </a:t>
            </a:r>
            <a:r>
              <a:rPr lang="en-US" b="1" dirty="0"/>
              <a:t>frequency framing</a:t>
            </a:r>
            <a:r>
              <a:rPr lang="en-US" dirty="0"/>
              <a:t>. We are framing the probabilistic nature of a result in terms of easily understood frequencies of outcomes.</a:t>
            </a:r>
          </a:p>
        </p:txBody>
      </p:sp>
      <p:grpSp>
        <p:nvGrpSpPr>
          <p:cNvPr id="11" name="组合 10">
            <a:extLst>
              <a:ext uri="{FF2B5EF4-FFF2-40B4-BE49-F238E27FC236}">
                <a16:creationId xmlns:a16="http://schemas.microsoft.com/office/drawing/2014/main" id="{20EF1598-8777-4380-774A-8499DA3D1C6E}"/>
              </a:ext>
            </a:extLst>
          </p:cNvPr>
          <p:cNvGrpSpPr/>
          <p:nvPr/>
        </p:nvGrpSpPr>
        <p:grpSpPr>
          <a:xfrm>
            <a:off x="5044706" y="1666670"/>
            <a:ext cx="3971223" cy="2896450"/>
            <a:chOff x="5044706" y="1666670"/>
            <a:chExt cx="3971223" cy="2896450"/>
          </a:xfrm>
        </p:grpSpPr>
        <p:pic>
          <p:nvPicPr>
            <p:cNvPr id="6" name="图片 5">
              <a:extLst>
                <a:ext uri="{FF2B5EF4-FFF2-40B4-BE49-F238E27FC236}">
                  <a16:creationId xmlns:a16="http://schemas.microsoft.com/office/drawing/2014/main" id="{7995D591-0776-F9B2-EEF4-447C5CBCAE90}"/>
                </a:ext>
              </a:extLst>
            </p:cNvPr>
            <p:cNvPicPr>
              <a:picLocks noChangeAspect="1"/>
            </p:cNvPicPr>
            <p:nvPr/>
          </p:nvPicPr>
          <p:blipFill>
            <a:blip r:embed="rId3"/>
            <a:stretch>
              <a:fillRect/>
            </a:stretch>
          </p:blipFill>
          <p:spPr>
            <a:xfrm>
              <a:off x="5044706" y="1666670"/>
              <a:ext cx="3971223" cy="1539087"/>
            </a:xfrm>
            <a:prstGeom prst="rect">
              <a:avLst/>
            </a:prstGeom>
          </p:spPr>
        </p:pic>
        <p:sp>
          <p:nvSpPr>
            <p:cNvPr id="10" name="文本框 9">
              <a:extLst>
                <a:ext uri="{FF2B5EF4-FFF2-40B4-BE49-F238E27FC236}">
                  <a16:creationId xmlns:a16="http://schemas.microsoft.com/office/drawing/2014/main" id="{B667C06B-6C8C-3667-4621-531153EE69AA}"/>
                </a:ext>
              </a:extLst>
            </p:cNvPr>
            <p:cNvSpPr txBox="1"/>
            <p:nvPr/>
          </p:nvSpPr>
          <p:spPr>
            <a:xfrm>
              <a:off x="5136614" y="3224292"/>
              <a:ext cx="3787406" cy="1338828"/>
            </a:xfrm>
            <a:prstGeom prst="rect">
              <a:avLst/>
            </a:prstGeom>
            <a:noFill/>
          </p:spPr>
          <p:txBody>
            <a:bodyPr wrap="square">
              <a:spAutoFit/>
            </a:bodyPr>
            <a:lstStyle/>
            <a:p>
              <a:r>
                <a:rPr lang="en-US" altLang="zh-CN" sz="900" dirty="0"/>
                <a:t>Figure 16.1: Visualizing probability as frequency. There are 100 squares in each grid, and each square represents either success of failure in some random trial. A 1% chance of success corresponds to one dark and 99 light squares, a 10% chance of success corresponds to ten dark and 90 light squares, and a 40% chance of success corresponds to 40 dark and 60 light squares. By randomly placing the dark squares among the light squares, we can create a </a:t>
              </a:r>
              <a:r>
                <a:rPr lang="en-US" altLang="zh-CN" sz="900" b="1" dirty="0"/>
                <a:t>visual impression of randomness that emphasizes the uncertainty of the outcome of a single trial</a:t>
              </a:r>
              <a:r>
                <a:rPr lang="en-US" altLang="zh-CN" sz="900" dirty="0"/>
                <a:t>.</a:t>
              </a:r>
              <a:endParaRPr lang="zh-CN" altLang="en-US" sz="900" dirty="0"/>
            </a:p>
          </p:txBody>
        </p:sp>
      </p:grpSp>
    </p:spTree>
    <p:extLst>
      <p:ext uri="{BB962C8B-B14F-4D97-AF65-F5344CB8AC3E}">
        <p14:creationId xmlns:p14="http://schemas.microsoft.com/office/powerpoint/2010/main" val="354361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P</a:t>
            </a:r>
            <a:r>
              <a:rPr lang="en-US" altLang="zh-CN" b="1" dirty="0"/>
              <a:t>robability distribution</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03161" y="1267210"/>
            <a:ext cx="5240522" cy="3793083"/>
          </a:xfrm>
        </p:spPr>
        <p:txBody>
          <a:bodyPr>
            <a:normAutofit fontScale="55000" lnSpcReduction="20000"/>
          </a:bodyPr>
          <a:lstStyle/>
          <a:p>
            <a:pPr marL="0" indent="0">
              <a:lnSpc>
                <a:spcPct val="100000"/>
              </a:lnSpc>
              <a:spcBef>
                <a:spcPts val="400"/>
              </a:spcBef>
              <a:buNone/>
            </a:pPr>
            <a:r>
              <a:rPr lang="en-US" dirty="0"/>
              <a:t>If we are only interested in two discrete outcomes, success or failure, then a visualization such as Figure 16.1 works fine. However, often we are dealing with more complex scenarios where </a:t>
            </a:r>
            <a:r>
              <a:rPr lang="en-US" b="1" dirty="0"/>
              <a:t>the outcome of a random trial is a numeric variable</a:t>
            </a:r>
            <a:r>
              <a:rPr lang="en-US" dirty="0"/>
              <a:t>. </a:t>
            </a:r>
          </a:p>
          <a:p>
            <a:pPr marL="0" indent="0">
              <a:lnSpc>
                <a:spcPct val="100000"/>
              </a:lnSpc>
              <a:spcBef>
                <a:spcPts val="400"/>
              </a:spcBef>
              <a:buNone/>
            </a:pPr>
            <a:r>
              <a:rPr lang="en-US" dirty="0"/>
              <a:t>One common scenario is that of election predictions, where we are interested not only in who will win but also by how much. Let’s consider a hypothetical example of an upcoming election with two parties, the yellow party and the blue party. Assume you hear on the radio that the blue party is predicted to have a one percentage point advantage over the yellow party, with a margin of error of 1.76 percentage points. What does this information tell you about the likely outcome of the election? </a:t>
            </a:r>
          </a:p>
          <a:p>
            <a:pPr marL="0" indent="0">
              <a:lnSpc>
                <a:spcPct val="100000"/>
              </a:lnSpc>
              <a:spcBef>
                <a:spcPts val="400"/>
              </a:spcBef>
              <a:buNone/>
            </a:pPr>
            <a:r>
              <a:rPr lang="en-US" dirty="0"/>
              <a:t>It is human nature to hear “the blue party will win,” but reality is more complicated. First, and most importantly, </a:t>
            </a:r>
            <a:r>
              <a:rPr lang="en-US" b="1" dirty="0"/>
              <a:t>there is a range of different possible outcomes</a:t>
            </a:r>
            <a:r>
              <a:rPr lang="en-US" dirty="0"/>
              <a:t>. The blue party could end up winning with a lead of two percentage points or the yellow party could end up winning with a lead of half a percentage point. </a:t>
            </a:r>
          </a:p>
          <a:p>
            <a:pPr marL="0" indent="0">
              <a:lnSpc>
                <a:spcPct val="100000"/>
              </a:lnSpc>
              <a:spcBef>
                <a:spcPts val="400"/>
              </a:spcBef>
              <a:buNone/>
            </a:pPr>
            <a:r>
              <a:rPr lang="en-US" dirty="0"/>
              <a:t>The range of possible outcomes with their associated likelihoods is called a </a:t>
            </a:r>
            <a:r>
              <a:rPr lang="en-US" b="1" dirty="0"/>
              <a:t>probability distribution</a:t>
            </a:r>
            <a:r>
              <a:rPr lang="en-US" dirty="0"/>
              <a:t>, and we can draw it as a smooth curve that rises and then falls over the range of possible outcomes (Figure 16.2). The higher the curve for a specific outcome, the more likely that outcome is.</a:t>
            </a:r>
          </a:p>
          <a:p>
            <a:pPr marL="0" indent="0">
              <a:lnSpc>
                <a:spcPct val="100000"/>
              </a:lnSpc>
              <a:spcBef>
                <a:spcPts val="400"/>
              </a:spcBef>
              <a:buNone/>
            </a:pPr>
            <a:r>
              <a:rPr lang="en-US" dirty="0"/>
              <a:t> Probability distributions are closely related to the histograms and kernel densities discussed in Chapter 7, and you may want to re-read that chapter to refresh your memory.</a:t>
            </a:r>
          </a:p>
        </p:txBody>
      </p:sp>
      <p:grpSp>
        <p:nvGrpSpPr>
          <p:cNvPr id="11" name="组合 10">
            <a:extLst>
              <a:ext uri="{FF2B5EF4-FFF2-40B4-BE49-F238E27FC236}">
                <a16:creationId xmlns:a16="http://schemas.microsoft.com/office/drawing/2014/main" id="{49D72924-1A2B-4DAB-1285-98DAC2715135}"/>
              </a:ext>
            </a:extLst>
          </p:cNvPr>
          <p:cNvGrpSpPr/>
          <p:nvPr/>
        </p:nvGrpSpPr>
        <p:grpSpPr>
          <a:xfrm>
            <a:off x="5795076" y="1346013"/>
            <a:ext cx="3147079" cy="3476690"/>
            <a:chOff x="5795076" y="1346013"/>
            <a:chExt cx="3147079" cy="3476690"/>
          </a:xfrm>
        </p:grpSpPr>
        <p:pic>
          <p:nvPicPr>
            <p:cNvPr id="6" name="图片 5">
              <a:extLst>
                <a:ext uri="{FF2B5EF4-FFF2-40B4-BE49-F238E27FC236}">
                  <a16:creationId xmlns:a16="http://schemas.microsoft.com/office/drawing/2014/main" id="{EB6D04F2-2058-8944-298A-6C0708273D69}"/>
                </a:ext>
              </a:extLst>
            </p:cNvPr>
            <p:cNvPicPr>
              <a:picLocks noChangeAspect="1"/>
            </p:cNvPicPr>
            <p:nvPr/>
          </p:nvPicPr>
          <p:blipFill>
            <a:blip r:embed="rId3"/>
            <a:stretch>
              <a:fillRect/>
            </a:stretch>
          </p:blipFill>
          <p:spPr>
            <a:xfrm>
              <a:off x="5795076" y="1346013"/>
              <a:ext cx="3147079" cy="1582531"/>
            </a:xfrm>
            <a:prstGeom prst="rect">
              <a:avLst/>
            </a:prstGeom>
          </p:spPr>
        </p:pic>
        <p:sp>
          <p:nvSpPr>
            <p:cNvPr id="10" name="文本框 9">
              <a:extLst>
                <a:ext uri="{FF2B5EF4-FFF2-40B4-BE49-F238E27FC236}">
                  <a16:creationId xmlns:a16="http://schemas.microsoft.com/office/drawing/2014/main" id="{48ABC8D5-AB06-B632-BD3A-0AF0B5D008FA}"/>
                </a:ext>
              </a:extLst>
            </p:cNvPr>
            <p:cNvSpPr txBox="1"/>
            <p:nvPr/>
          </p:nvSpPr>
          <p:spPr>
            <a:xfrm>
              <a:off x="5843683" y="2929877"/>
              <a:ext cx="3049867" cy="1892826"/>
            </a:xfrm>
            <a:prstGeom prst="rect">
              <a:avLst/>
            </a:prstGeom>
            <a:noFill/>
          </p:spPr>
          <p:txBody>
            <a:bodyPr wrap="square">
              <a:spAutoFit/>
            </a:bodyPr>
            <a:lstStyle/>
            <a:p>
              <a:r>
                <a:rPr lang="en-US" altLang="zh-CN" sz="900" dirty="0"/>
                <a:t>Figure 16.2: Hypothetical prediction of an election outcome. The blue party is predicted to win over the yellow party by approximately one percentage point (labeled “best estimate”), but that prediction has a margin of error (here drawn so it covers 95% of the likely outcomes, 1.76 percentage points in either direction from the best estimate). The area shaded in blue, corresponding to 87.1% of the total, represents all outcomes under which blue would win. Likewise, the area shaded in yellow, corresponding to 12.9% of the total, represents all outcomes under which yellow would win. In this example, blue has an 87% chance of winning the election.</a:t>
              </a:r>
              <a:endParaRPr lang="zh-CN" altLang="en-US" sz="900" dirty="0"/>
            </a:p>
          </p:txBody>
        </p:sp>
      </p:grpSp>
    </p:spTree>
    <p:extLst>
      <p:ext uri="{BB962C8B-B14F-4D97-AF65-F5344CB8AC3E}">
        <p14:creationId xmlns:p14="http://schemas.microsoft.com/office/powerpoint/2010/main" val="2612807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How to improve Figure 16.2 ?</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85000" lnSpcReduction="10000"/>
          </a:bodyPr>
          <a:lstStyle/>
          <a:p>
            <a:pPr marL="0" indent="0">
              <a:buNone/>
            </a:pPr>
            <a:r>
              <a:rPr lang="en-US" dirty="0"/>
              <a:t>By doing some math, we can calculate that for our made-up example, the chance of the yellow party winning is 12.9%. So the chance of yellow winning is a tad better than the 10% chance scenario shown in Figure 16.1. If you favor the blue party, you may not be overly worried, but the yellow party has enough of a chance of winning that they might just be successful. </a:t>
            </a:r>
          </a:p>
          <a:p>
            <a:pPr marL="0" indent="0">
              <a:buNone/>
            </a:pPr>
            <a:r>
              <a:rPr lang="en-US" dirty="0"/>
              <a:t>If you compare Figure 16.2 to Figure 16.1, you may find that Figure 16.1 creates a much better sense of the uncertainty in outcome, even though the shaded areas in Figure 16.2 accurately represent the probabilities of blue or yellow winning. This is the power of a discrete outcome visualization. </a:t>
            </a:r>
          </a:p>
          <a:p>
            <a:pPr marL="0" indent="0">
              <a:buNone/>
            </a:pPr>
            <a:r>
              <a:rPr lang="en-US" dirty="0"/>
              <a:t>Research in human perception shows that we are much</a:t>
            </a:r>
            <a:r>
              <a:rPr lang="en-US" b="1" dirty="0"/>
              <a:t> better </a:t>
            </a:r>
            <a:r>
              <a:rPr lang="en-US" dirty="0"/>
              <a:t>at perceiving, counting, and judging the relative frequencies of </a:t>
            </a:r>
            <a:r>
              <a:rPr lang="en-US" b="1" dirty="0"/>
              <a:t>discrete objects</a:t>
            </a:r>
            <a:r>
              <a:rPr lang="en-US" dirty="0"/>
              <a:t>—</a:t>
            </a:r>
            <a:r>
              <a:rPr lang="en-US" b="1" dirty="0"/>
              <a:t>as long as their total number is not too large</a:t>
            </a:r>
            <a:r>
              <a:rPr lang="en-US" dirty="0"/>
              <a:t>—</a:t>
            </a:r>
            <a:r>
              <a:rPr lang="en-US" b="1" dirty="0"/>
              <a:t>than we are at judging the relative sizes of different areas</a:t>
            </a:r>
            <a:r>
              <a:rPr lang="en-US" dirty="0"/>
              <a:t>.</a:t>
            </a:r>
          </a:p>
        </p:txBody>
      </p:sp>
    </p:spTree>
    <p:extLst>
      <p:ext uri="{BB962C8B-B14F-4D97-AF65-F5344CB8AC3E}">
        <p14:creationId xmlns:p14="http://schemas.microsoft.com/office/powerpoint/2010/main" val="18236766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8803</TotalTime>
  <Words>7755</Words>
  <Application>Microsoft Office PowerPoint</Application>
  <PresentationFormat>全屏显示(16:9)</PresentationFormat>
  <Paragraphs>176</Paragraphs>
  <Slides>42</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42</vt:i4>
      </vt:variant>
    </vt:vector>
  </HeadingPairs>
  <TitlesOfParts>
    <vt:vector size="46" baseType="lpstr">
      <vt:lpstr>等线</vt:lpstr>
      <vt:lpstr>Arial</vt:lpstr>
      <vt:lpstr>Wingdings</vt:lpstr>
      <vt:lpstr>Office Theme</vt:lpstr>
      <vt:lpstr>16 Visualizing uncertainty</vt:lpstr>
      <vt:lpstr>16 Visualizing uncertainty</vt:lpstr>
      <vt:lpstr>Approaches to indicate uncertainty</vt:lpstr>
      <vt:lpstr>16.1 Framing probabilities as frequencies</vt:lpstr>
      <vt:lpstr>Frequency —— replace probability</vt:lpstr>
      <vt:lpstr>How to visualize probability?</vt:lpstr>
      <vt:lpstr>Discrete outcome visualization</vt:lpstr>
      <vt:lpstr>Probability distribution</vt:lpstr>
      <vt:lpstr>How to improve Figure 16.2 ?</vt:lpstr>
      <vt:lpstr>Quantile dotplot</vt:lpstr>
      <vt:lpstr>The trade-off between accuracy and perception</vt:lpstr>
      <vt:lpstr>16.2 Visualizing the uncertainty of point estimates</vt:lpstr>
      <vt:lpstr>Point estimates</vt:lpstr>
      <vt:lpstr>Associate key concepts</vt:lpstr>
      <vt:lpstr>Standard deviation vs. standard error</vt:lpstr>
      <vt:lpstr>Bayesians and frequentists</vt:lpstr>
      <vt:lpstr>Five error bars</vt:lpstr>
      <vt:lpstr>Standard error is related to sample size</vt:lpstr>
      <vt:lpstr>Graded error bars</vt:lpstr>
      <vt:lpstr>Example of error bars</vt:lpstr>
      <vt:lpstr>Difference significant</vt:lpstr>
      <vt:lpstr>Assessing significance</vt:lpstr>
      <vt:lpstr>Variations of error bars</vt:lpstr>
      <vt:lpstr>Confidence strips</vt:lpstr>
      <vt:lpstr>Error bars are combined with many other types of plots</vt:lpstr>
      <vt:lpstr>Posterior distributions and credible intervals</vt:lpstr>
      <vt:lpstr>Credible interval and confidence interval</vt:lpstr>
      <vt:lpstr>PowerPoint 演示文稿</vt:lpstr>
      <vt:lpstr>Credible interval and confidence interval</vt:lpstr>
      <vt:lpstr>Bayesians are applicable to visualizing distributions approaches discussed in Chapters 7, 8, and 9 </vt:lpstr>
      <vt:lpstr>16.3 Visualizing the uncertainty of curve fits</vt:lpstr>
      <vt:lpstr>How are the confidence band arisen</vt:lpstr>
      <vt:lpstr>Graded confidence band</vt:lpstr>
      <vt:lpstr>Confidence bands for non-linear curve fits</vt:lpstr>
      <vt:lpstr>16.4 Hypothetical outcome plots</vt:lpstr>
      <vt:lpstr>Example 1</vt:lpstr>
      <vt:lpstr>PowerPoint 演示文稿</vt:lpstr>
      <vt:lpstr>Example 2</vt:lpstr>
      <vt:lpstr>PowerPoint 演示文稿</vt:lpstr>
      <vt:lpstr>Switch between different outcomes</vt:lpstr>
      <vt:lpstr>outcomes we do show are representative of the true distribution of possible outcomes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李 阳</cp:lastModifiedBy>
  <cp:revision>53</cp:revision>
  <cp:lastPrinted>2020-08-31T13:00:47Z</cp:lastPrinted>
  <dcterms:created xsi:type="dcterms:W3CDTF">2019-11-06T18:18:56Z</dcterms:created>
  <dcterms:modified xsi:type="dcterms:W3CDTF">2023-08-12T13:08:09Z</dcterms:modified>
</cp:coreProperties>
</file>